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al" panose="020B0604020202020204" pitchFamily="34" charset="0"/>
      <p:regular r:id="rId12"/>
    </p:embeddedFont>
    <p:embeddedFont>
      <p:font typeface="Arimo" panose="020B0604020202020204" charset="0"/>
      <p:regular r:id="rId13"/>
    </p:embeddedFont>
    <p:embeddedFont>
      <p:font typeface="Arimo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nter" panose="020B0604020202020204" charset="0"/>
      <p:regular r:id="rId19"/>
    </p:embeddedFont>
    <p:embeddedFont>
      <p:font typeface="Inter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svg"/><Relationship Id="rId9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00" b="-90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435850" y="9415466"/>
            <a:ext cx="519237" cy="532829"/>
          </a:xfrm>
          <a:custGeom>
            <a:avLst/>
            <a:gdLst/>
            <a:ahLst/>
            <a:cxnLst/>
            <a:rect l="l" t="t" r="r" b="b"/>
            <a:pathLst>
              <a:path w="519237" h="532829">
                <a:moveTo>
                  <a:pt x="0" y="0"/>
                </a:moveTo>
                <a:lnTo>
                  <a:pt x="519237" y="0"/>
                </a:lnTo>
                <a:lnTo>
                  <a:pt x="519237" y="532828"/>
                </a:lnTo>
                <a:lnTo>
                  <a:pt x="0" y="532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0"/>
            <a:ext cx="17853944" cy="10287000"/>
            <a:chOff x="0" y="0"/>
            <a:chExt cx="23805258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805262" cy="13716000"/>
            </a:xfrm>
            <a:custGeom>
              <a:avLst/>
              <a:gdLst/>
              <a:ahLst/>
              <a:cxnLst/>
              <a:rect l="l" t="t" r="r" b="b"/>
              <a:pathLst>
                <a:path w="23805262" h="13716000">
                  <a:moveTo>
                    <a:pt x="0" y="0"/>
                  </a:moveTo>
                  <a:lnTo>
                    <a:pt x="23805262" y="0"/>
                  </a:lnTo>
                  <a:lnTo>
                    <a:pt x="23805262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331" t="-89932" r="119" b="-714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4532013" y="0"/>
            <a:ext cx="3755984" cy="10287000"/>
            <a:chOff x="0" y="0"/>
            <a:chExt cx="500797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07991" cy="13716000"/>
            </a:xfrm>
            <a:custGeom>
              <a:avLst/>
              <a:gdLst/>
              <a:ahLst/>
              <a:cxnLst/>
              <a:rect l="l" t="t" r="r" b="b"/>
              <a:pathLst>
                <a:path w="5007991" h="13716000">
                  <a:moveTo>
                    <a:pt x="0" y="13716000"/>
                  </a:moveTo>
                  <a:lnTo>
                    <a:pt x="5007991" y="13716000"/>
                  </a:lnTo>
                  <a:lnTo>
                    <a:pt x="5007991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87000">
                  <a:srgbClr val="000000">
                    <a:alpha val="100000"/>
                  </a:srgbClr>
                </a:gs>
              </a:gsLst>
              <a:lin ang="10800000"/>
            </a:gradFill>
          </p:spPr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9605643" cy="10287000"/>
            <a:chOff x="0" y="0"/>
            <a:chExt cx="12807524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07569" cy="13716000"/>
            </a:xfrm>
            <a:custGeom>
              <a:avLst/>
              <a:gdLst/>
              <a:ahLst/>
              <a:cxnLst/>
              <a:rect l="l" t="t" r="r" b="b"/>
              <a:pathLst>
                <a:path w="12807569" h="13716000">
                  <a:moveTo>
                    <a:pt x="0" y="0"/>
                  </a:moveTo>
                  <a:lnTo>
                    <a:pt x="12807569" y="0"/>
                  </a:lnTo>
                  <a:lnTo>
                    <a:pt x="12807569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46000">
                  <a:srgbClr val="000000">
                    <a:alpha val="82000"/>
                  </a:srgbClr>
                </a:gs>
                <a:gs pos="100000">
                  <a:srgbClr val="000000">
                    <a:alpha val="70000"/>
                  </a:srgbClr>
                </a:gs>
              </a:gsLst>
              <a:lin ang="10800000"/>
            </a:gradFill>
          </p:spPr>
        </p:sp>
      </p:grpSp>
      <p:sp>
        <p:nvSpPr>
          <p:cNvPr id="10" name="Freeform 10"/>
          <p:cNvSpPr/>
          <p:nvPr/>
        </p:nvSpPr>
        <p:spPr>
          <a:xfrm>
            <a:off x="15844836" y="7751524"/>
            <a:ext cx="1828800" cy="1926909"/>
          </a:xfrm>
          <a:custGeom>
            <a:avLst/>
            <a:gdLst/>
            <a:ahLst/>
            <a:cxnLst/>
            <a:rect l="l" t="t" r="r" b="b"/>
            <a:pathLst>
              <a:path w="1828800" h="1926909">
                <a:moveTo>
                  <a:pt x="0" y="0"/>
                </a:moveTo>
                <a:lnTo>
                  <a:pt x="1828800" y="0"/>
                </a:lnTo>
                <a:lnTo>
                  <a:pt x="1828800" y="1926910"/>
                </a:lnTo>
                <a:lnTo>
                  <a:pt x="0" y="1926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52742" y="9246950"/>
            <a:ext cx="7411403" cy="478155"/>
          </a:xfrm>
          <a:custGeom>
            <a:avLst/>
            <a:gdLst/>
            <a:ahLst/>
            <a:cxnLst/>
            <a:rect l="l" t="t" r="r" b="b"/>
            <a:pathLst>
              <a:path w="7411403" h="478155">
                <a:moveTo>
                  <a:pt x="0" y="0"/>
                </a:moveTo>
                <a:lnTo>
                  <a:pt x="7411402" y="0"/>
                </a:lnTo>
                <a:lnTo>
                  <a:pt x="7411402" y="478154"/>
                </a:lnTo>
                <a:lnTo>
                  <a:pt x="0" y="4781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52742" y="1857644"/>
            <a:ext cx="7330774" cy="5602095"/>
          </a:xfrm>
          <a:custGeom>
            <a:avLst/>
            <a:gdLst/>
            <a:ahLst/>
            <a:cxnLst/>
            <a:rect l="l" t="t" r="r" b="b"/>
            <a:pathLst>
              <a:path w="7330774" h="5602095">
                <a:moveTo>
                  <a:pt x="0" y="0"/>
                </a:moveTo>
                <a:lnTo>
                  <a:pt x="7330774" y="0"/>
                </a:lnTo>
                <a:lnTo>
                  <a:pt x="7330774" y="5602094"/>
                </a:lnTo>
                <a:lnTo>
                  <a:pt x="0" y="56020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600582" y="277791"/>
            <a:ext cx="3024972" cy="6770554"/>
            <a:chOff x="0" y="0"/>
            <a:chExt cx="4033296" cy="9027406"/>
          </a:xfrm>
        </p:grpSpPr>
        <p:sp>
          <p:nvSpPr>
            <p:cNvPr id="14" name="Freeform 14" descr="A building with a blue circle and a blue circle with a black background  AI-generated content may be incorrect."/>
            <p:cNvSpPr/>
            <p:nvPr/>
          </p:nvSpPr>
          <p:spPr>
            <a:xfrm>
              <a:off x="0" y="0"/>
              <a:ext cx="4033266" cy="9027414"/>
            </a:xfrm>
            <a:custGeom>
              <a:avLst/>
              <a:gdLst/>
              <a:ahLst/>
              <a:cxnLst/>
              <a:rect l="l" t="t" r="r" b="b"/>
              <a:pathLst>
                <a:path w="4033266" h="9027414">
                  <a:moveTo>
                    <a:pt x="0" y="0"/>
                  </a:moveTo>
                  <a:lnTo>
                    <a:pt x="4033266" y="0"/>
                  </a:lnTo>
                  <a:lnTo>
                    <a:pt x="4033266" y="9027414"/>
                  </a:lnTo>
                  <a:lnTo>
                    <a:pt x="0" y="9027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293491" t="-139223" r="-234916" b="-58129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7600582" y="6405045"/>
            <a:ext cx="2218725" cy="369331"/>
            <a:chOff x="0" y="0"/>
            <a:chExt cx="2958300" cy="49244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58338" cy="492379"/>
            </a:xfrm>
            <a:custGeom>
              <a:avLst/>
              <a:gdLst/>
              <a:ahLst/>
              <a:cxnLst/>
              <a:rect l="l" t="t" r="r" b="b"/>
              <a:pathLst>
                <a:path w="2958338" h="492379">
                  <a:moveTo>
                    <a:pt x="0" y="0"/>
                  </a:moveTo>
                  <a:lnTo>
                    <a:pt x="2958338" y="0"/>
                  </a:lnTo>
                  <a:lnTo>
                    <a:pt x="2958338" y="492379"/>
                  </a:lnTo>
                  <a:lnTo>
                    <a:pt x="0" y="492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01556" t="-4239741" r="-361170" b="-1150089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438814" y="6429966"/>
            <a:ext cx="7359015" cy="43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Date of submission: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8814" y="3748793"/>
            <a:ext cx="5540414" cy="249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59"/>
              </a:lnSpc>
            </a:pPr>
            <a:r>
              <a:rPr lang="en-US" sz="6333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EY Techathon 6.0 Executive Summary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050" y="-19050"/>
            <a:ext cx="9163050" cy="10325100"/>
            <a:chOff x="0" y="0"/>
            <a:chExt cx="12217400" cy="13766800"/>
          </a:xfrm>
        </p:grpSpPr>
        <p:sp>
          <p:nvSpPr>
            <p:cNvPr id="3" name="Freeform 3"/>
            <p:cNvSpPr/>
            <p:nvPr/>
          </p:nvSpPr>
          <p:spPr>
            <a:xfrm>
              <a:off x="24146" y="25400"/>
              <a:ext cx="12169105" cy="13716000"/>
            </a:xfrm>
            <a:custGeom>
              <a:avLst/>
              <a:gdLst/>
              <a:ahLst/>
              <a:cxnLst/>
              <a:rect l="l" t="t" r="r" b="b"/>
              <a:pathLst>
                <a:path w="12169105" h="13716000">
                  <a:moveTo>
                    <a:pt x="0" y="0"/>
                  </a:moveTo>
                  <a:lnTo>
                    <a:pt x="12169105" y="0"/>
                  </a:lnTo>
                  <a:lnTo>
                    <a:pt x="12169105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217398" cy="13766800"/>
            </a:xfrm>
            <a:custGeom>
              <a:avLst/>
              <a:gdLst/>
              <a:ahLst/>
              <a:cxnLst/>
              <a:rect l="l" t="t" r="r" b="b"/>
              <a:pathLst>
                <a:path w="12217398" h="13766800">
                  <a:moveTo>
                    <a:pt x="24146" y="0"/>
                  </a:moveTo>
                  <a:lnTo>
                    <a:pt x="12193251" y="0"/>
                  </a:lnTo>
                  <a:cubicBezTo>
                    <a:pt x="12206532" y="0"/>
                    <a:pt x="12217398" y="11430"/>
                    <a:pt x="12217398" y="25400"/>
                  </a:cubicBezTo>
                  <a:lnTo>
                    <a:pt x="12217398" y="13741400"/>
                  </a:lnTo>
                  <a:cubicBezTo>
                    <a:pt x="12217398" y="13755370"/>
                    <a:pt x="12206532" y="13766800"/>
                    <a:pt x="12193251" y="13766800"/>
                  </a:cubicBezTo>
                  <a:lnTo>
                    <a:pt x="24146" y="13766800"/>
                  </a:lnTo>
                  <a:cubicBezTo>
                    <a:pt x="10866" y="13766800"/>
                    <a:pt x="0" y="13755370"/>
                    <a:pt x="0" y="13741400"/>
                  </a:cubicBezTo>
                  <a:lnTo>
                    <a:pt x="0" y="25400"/>
                  </a:lnTo>
                  <a:cubicBezTo>
                    <a:pt x="0" y="11430"/>
                    <a:pt x="10866" y="0"/>
                    <a:pt x="24146" y="0"/>
                  </a:cubicBezTo>
                  <a:moveTo>
                    <a:pt x="24146" y="50800"/>
                  </a:moveTo>
                  <a:lnTo>
                    <a:pt x="24146" y="25400"/>
                  </a:lnTo>
                  <a:lnTo>
                    <a:pt x="48292" y="25400"/>
                  </a:lnTo>
                  <a:lnTo>
                    <a:pt x="48292" y="13741400"/>
                  </a:lnTo>
                  <a:lnTo>
                    <a:pt x="24146" y="13741400"/>
                  </a:lnTo>
                  <a:lnTo>
                    <a:pt x="24146" y="13716000"/>
                  </a:lnTo>
                  <a:lnTo>
                    <a:pt x="12193251" y="13716000"/>
                  </a:lnTo>
                  <a:lnTo>
                    <a:pt x="12193251" y="13741400"/>
                  </a:lnTo>
                  <a:lnTo>
                    <a:pt x="12169104" y="13741400"/>
                  </a:lnTo>
                  <a:lnTo>
                    <a:pt x="12169104" y="25400"/>
                  </a:lnTo>
                  <a:lnTo>
                    <a:pt x="12193251" y="25400"/>
                  </a:lnTo>
                  <a:lnTo>
                    <a:pt x="12193251" y="50800"/>
                  </a:lnTo>
                  <a:lnTo>
                    <a:pt x="24146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92005" cy="13716000"/>
            </a:xfrm>
            <a:custGeom>
              <a:avLst/>
              <a:gdLst/>
              <a:ahLst/>
              <a:cxnLst/>
              <a:rect l="l" t="t" r="r" b="b"/>
              <a:pathLst>
                <a:path w="12192005" h="13716000">
                  <a:moveTo>
                    <a:pt x="0" y="0"/>
                  </a:moveTo>
                  <a:lnTo>
                    <a:pt x="12192005" y="0"/>
                  </a:lnTo>
                  <a:lnTo>
                    <a:pt x="12192005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922722" y="3091990"/>
            <a:ext cx="6626642" cy="4103017"/>
          </a:xfrm>
          <a:custGeom>
            <a:avLst/>
            <a:gdLst/>
            <a:ahLst/>
            <a:cxnLst/>
            <a:rect l="l" t="t" r="r" b="b"/>
            <a:pathLst>
              <a:path w="6626642" h="4103017">
                <a:moveTo>
                  <a:pt x="0" y="0"/>
                </a:moveTo>
                <a:lnTo>
                  <a:pt x="6626642" y="0"/>
                </a:lnTo>
                <a:lnTo>
                  <a:pt x="6626642" y="4103018"/>
                </a:lnTo>
                <a:lnTo>
                  <a:pt x="0" y="4103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35686" y="2381992"/>
            <a:ext cx="6183071" cy="5819992"/>
          </a:xfrm>
          <a:custGeom>
            <a:avLst/>
            <a:gdLst/>
            <a:ahLst/>
            <a:cxnLst/>
            <a:rect l="l" t="t" r="r" b="b"/>
            <a:pathLst>
              <a:path w="6183071" h="5819992">
                <a:moveTo>
                  <a:pt x="0" y="0"/>
                </a:moveTo>
                <a:lnTo>
                  <a:pt x="6183070" y="0"/>
                </a:lnTo>
                <a:lnTo>
                  <a:pt x="6183070" y="5819993"/>
                </a:lnTo>
                <a:lnTo>
                  <a:pt x="0" y="58199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607745" y="3134804"/>
            <a:ext cx="474522" cy="399599"/>
            <a:chOff x="0" y="0"/>
            <a:chExt cx="632696" cy="5327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2714" cy="532765"/>
            </a:xfrm>
            <a:custGeom>
              <a:avLst/>
              <a:gdLst/>
              <a:ahLst/>
              <a:cxnLst/>
              <a:rect l="l" t="t" r="r" b="b"/>
              <a:pathLst>
                <a:path w="632714" h="532765">
                  <a:moveTo>
                    <a:pt x="0" y="266446"/>
                  </a:moveTo>
                  <a:cubicBezTo>
                    <a:pt x="0" y="119253"/>
                    <a:pt x="141605" y="0"/>
                    <a:pt x="316357" y="0"/>
                  </a:cubicBezTo>
                  <a:cubicBezTo>
                    <a:pt x="491109" y="0"/>
                    <a:pt x="632714" y="119253"/>
                    <a:pt x="632714" y="266446"/>
                  </a:cubicBezTo>
                  <a:cubicBezTo>
                    <a:pt x="632714" y="413639"/>
                    <a:pt x="491109" y="532765"/>
                    <a:pt x="316357" y="532765"/>
                  </a:cubicBezTo>
                  <a:cubicBezTo>
                    <a:pt x="141605" y="532765"/>
                    <a:pt x="0" y="413512"/>
                    <a:pt x="0" y="266446"/>
                  </a:cubicBezTo>
                  <a:close/>
                </a:path>
              </a:pathLst>
            </a:custGeom>
            <a:gradFill rotWithShape="1">
              <a:gsLst>
                <a:gs pos="0">
                  <a:srgbClr val="9637FF">
                    <a:alpha val="100000"/>
                  </a:srgbClr>
                </a:gs>
                <a:gs pos="100000">
                  <a:srgbClr val="0DBCD3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id="11" name="Group 11"/>
          <p:cNvGrpSpPr/>
          <p:nvPr/>
        </p:nvGrpSpPr>
        <p:grpSpPr>
          <a:xfrm>
            <a:off x="2114379" y="2667418"/>
            <a:ext cx="196230" cy="221206"/>
            <a:chOff x="0" y="0"/>
            <a:chExt cx="261640" cy="2949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1620" cy="294894"/>
            </a:xfrm>
            <a:custGeom>
              <a:avLst/>
              <a:gdLst/>
              <a:ahLst/>
              <a:cxnLst/>
              <a:rect l="l" t="t" r="r" b="b"/>
              <a:pathLst>
                <a:path w="261620" h="294894">
                  <a:moveTo>
                    <a:pt x="0" y="147447"/>
                  </a:moveTo>
                  <a:cubicBezTo>
                    <a:pt x="0" y="66040"/>
                    <a:pt x="58547" y="0"/>
                    <a:pt x="130810" y="0"/>
                  </a:cubicBezTo>
                  <a:cubicBezTo>
                    <a:pt x="203073" y="0"/>
                    <a:pt x="261620" y="66040"/>
                    <a:pt x="261620" y="147447"/>
                  </a:cubicBezTo>
                  <a:cubicBezTo>
                    <a:pt x="261620" y="228854"/>
                    <a:pt x="203073" y="294894"/>
                    <a:pt x="130810" y="294894"/>
                  </a:cubicBezTo>
                  <a:cubicBezTo>
                    <a:pt x="58547" y="294894"/>
                    <a:pt x="0" y="228854"/>
                    <a:pt x="0" y="147447"/>
                  </a:cubicBezTo>
                  <a:close/>
                </a:path>
              </a:pathLst>
            </a:custGeom>
            <a:gradFill rotWithShape="1">
              <a:gsLst>
                <a:gs pos="0">
                  <a:srgbClr val="9637FF">
                    <a:alpha val="100000"/>
                  </a:srgbClr>
                </a:gs>
                <a:gs pos="100000">
                  <a:srgbClr val="0DBCD3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id="13" name="Group 13"/>
          <p:cNvGrpSpPr/>
          <p:nvPr/>
        </p:nvGrpSpPr>
        <p:grpSpPr>
          <a:xfrm>
            <a:off x="5282622" y="6695510"/>
            <a:ext cx="517337" cy="406734"/>
            <a:chOff x="0" y="0"/>
            <a:chExt cx="689782" cy="5423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89737" cy="542290"/>
            </a:xfrm>
            <a:custGeom>
              <a:avLst/>
              <a:gdLst/>
              <a:ahLst/>
              <a:cxnLst/>
              <a:rect l="l" t="t" r="r" b="b"/>
              <a:pathLst>
                <a:path w="689737" h="542290">
                  <a:moveTo>
                    <a:pt x="0" y="271145"/>
                  </a:moveTo>
                  <a:cubicBezTo>
                    <a:pt x="0" y="121412"/>
                    <a:pt x="154432" y="0"/>
                    <a:pt x="344932" y="0"/>
                  </a:cubicBezTo>
                  <a:cubicBezTo>
                    <a:pt x="535432" y="0"/>
                    <a:pt x="689737" y="121412"/>
                    <a:pt x="689737" y="271145"/>
                  </a:cubicBezTo>
                  <a:cubicBezTo>
                    <a:pt x="689737" y="420878"/>
                    <a:pt x="535432" y="542290"/>
                    <a:pt x="344932" y="542290"/>
                  </a:cubicBezTo>
                  <a:cubicBezTo>
                    <a:pt x="154432" y="542290"/>
                    <a:pt x="0" y="420878"/>
                    <a:pt x="0" y="271145"/>
                  </a:cubicBezTo>
                  <a:close/>
                </a:path>
              </a:pathLst>
            </a:custGeom>
            <a:gradFill rotWithShape="1">
              <a:gsLst>
                <a:gs pos="0">
                  <a:srgbClr val="9637FF">
                    <a:alpha val="100000"/>
                  </a:srgbClr>
                </a:gs>
                <a:gs pos="100000">
                  <a:srgbClr val="0DBCD3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id="15" name="Group 15"/>
          <p:cNvGrpSpPr/>
          <p:nvPr/>
        </p:nvGrpSpPr>
        <p:grpSpPr>
          <a:xfrm>
            <a:off x="5985488" y="6549228"/>
            <a:ext cx="271157" cy="221206"/>
            <a:chOff x="0" y="0"/>
            <a:chExt cx="361542" cy="29494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61569" cy="294894"/>
            </a:xfrm>
            <a:custGeom>
              <a:avLst/>
              <a:gdLst/>
              <a:ahLst/>
              <a:cxnLst/>
              <a:rect l="l" t="t" r="r" b="b"/>
              <a:pathLst>
                <a:path w="361569" h="294894">
                  <a:moveTo>
                    <a:pt x="0" y="147447"/>
                  </a:moveTo>
                  <a:cubicBezTo>
                    <a:pt x="0" y="66040"/>
                    <a:pt x="80899" y="0"/>
                    <a:pt x="180721" y="0"/>
                  </a:cubicBezTo>
                  <a:cubicBezTo>
                    <a:pt x="280543" y="0"/>
                    <a:pt x="361569" y="66040"/>
                    <a:pt x="361569" y="147447"/>
                  </a:cubicBezTo>
                  <a:cubicBezTo>
                    <a:pt x="361569" y="228854"/>
                    <a:pt x="280670" y="294894"/>
                    <a:pt x="180721" y="294894"/>
                  </a:cubicBezTo>
                  <a:cubicBezTo>
                    <a:pt x="80772" y="294894"/>
                    <a:pt x="0" y="228854"/>
                    <a:pt x="0" y="147447"/>
                  </a:cubicBezTo>
                  <a:close/>
                </a:path>
              </a:pathLst>
            </a:custGeom>
            <a:gradFill rotWithShape="1">
              <a:gsLst>
                <a:gs pos="0">
                  <a:srgbClr val="9637FF">
                    <a:alpha val="100000"/>
                  </a:srgbClr>
                </a:gs>
                <a:gs pos="100000">
                  <a:srgbClr val="0DBCD3">
                    <a:alpha val="100000"/>
                  </a:srgbClr>
                </a:gs>
              </a:gsLst>
              <a:lin ang="2700000"/>
            </a:gradFill>
          </p:spPr>
        </p:sp>
      </p:grpSp>
      <p:sp>
        <p:nvSpPr>
          <p:cNvPr id="17" name="Freeform 17" descr="{&quot;Key&quot;:&quot;POWER_USER_SHAPE_ICON&quot;,&quot;Value&quot;:&quot;POWER_USER_SHAPE_ICON_STYLE_1&quot;}"/>
          <p:cNvSpPr/>
          <p:nvPr/>
        </p:nvSpPr>
        <p:spPr>
          <a:xfrm>
            <a:off x="3281472" y="4152450"/>
            <a:ext cx="2091197" cy="1532534"/>
          </a:xfrm>
          <a:custGeom>
            <a:avLst/>
            <a:gdLst/>
            <a:ahLst/>
            <a:cxnLst/>
            <a:rect l="l" t="t" r="r" b="b"/>
            <a:pathLst>
              <a:path w="2091197" h="1532534">
                <a:moveTo>
                  <a:pt x="0" y="0"/>
                </a:moveTo>
                <a:lnTo>
                  <a:pt x="2091197" y="0"/>
                </a:lnTo>
                <a:lnTo>
                  <a:pt x="2091197" y="1532533"/>
                </a:lnTo>
                <a:lnTo>
                  <a:pt x="0" y="15325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144000" y="209418"/>
            <a:ext cx="7206109" cy="2568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Quick </a:t>
            </a:r>
            <a:r>
              <a:rPr lang="en-US" sz="810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introduction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77248" y="3072940"/>
            <a:ext cx="8145848" cy="534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938" lvl="1" indent="-292469" algn="l">
              <a:lnSpc>
                <a:spcPts val="3251"/>
              </a:lnSpc>
              <a:buFont typeface="Arial"/>
              <a:buChar char="•"/>
            </a:pPr>
            <a:r>
              <a:rPr lang="en-US" sz="2709" dirty="0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The B2B RFP process in industrial manufacturing is slow, manual, and often inefficient.</a:t>
            </a:r>
          </a:p>
          <a:p>
            <a:pPr marL="584938" lvl="1" indent="-292469" algn="l">
              <a:lnSpc>
                <a:spcPts val="3251"/>
              </a:lnSpc>
              <a:buFont typeface="Arial"/>
              <a:buChar char="•"/>
            </a:pPr>
            <a:r>
              <a:rPr lang="en-US" sz="2709" dirty="0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 Teams spend long hours searching for opportunities, matching product details, and preparing quotations.</a:t>
            </a:r>
          </a:p>
          <a:p>
            <a:pPr marL="584938" lvl="1" indent="-292469" algn="l">
              <a:lnSpc>
                <a:spcPts val="3251"/>
              </a:lnSpc>
              <a:buFont typeface="Arial"/>
              <a:buChar char="•"/>
            </a:pPr>
            <a:r>
              <a:rPr lang="en-US" sz="2709" dirty="0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 This manual effort leads to delays, errors, and missed business deals.</a:t>
            </a:r>
          </a:p>
          <a:p>
            <a:pPr marL="584938" lvl="1" indent="-292469" algn="l">
              <a:lnSpc>
                <a:spcPts val="3251"/>
              </a:lnSpc>
              <a:buFont typeface="Arial"/>
              <a:buChar char="•"/>
            </a:pPr>
            <a:r>
              <a:rPr lang="en-US" sz="2709" dirty="0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 To address this, we propose an AI-driven multi-agent system that automates and streamlines the entire RFP workflow.</a:t>
            </a:r>
          </a:p>
          <a:p>
            <a:pPr marL="584938" lvl="1" indent="-292469" algn="l">
              <a:lnSpc>
                <a:spcPts val="3251"/>
              </a:lnSpc>
              <a:buFont typeface="Arial"/>
              <a:buChar char="•"/>
            </a:pPr>
            <a:r>
              <a:rPr lang="en-US" sz="2709" dirty="0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 The solution enables faster, more accurate, and data-driven responses, improving efficiency and competitiveness.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858">
            <a:off x="793420" y="675778"/>
            <a:ext cx="1676654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42439">
            <a:off x="-115006" y="10138410"/>
            <a:ext cx="18518011" cy="0"/>
          </a:xfrm>
          <a:prstGeom prst="line">
            <a:avLst/>
          </a:prstGeom>
          <a:ln w="1143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581772" y="3187238"/>
            <a:ext cx="1416627" cy="88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5250" b="1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01#</a:t>
            </a:r>
          </a:p>
        </p:txBody>
      </p:sp>
      <p:sp>
        <p:nvSpPr>
          <p:cNvPr id="5" name="AutoShape 5"/>
          <p:cNvSpPr/>
          <p:nvPr/>
        </p:nvSpPr>
        <p:spPr>
          <a:xfrm rot="10664">
            <a:off x="899471" y="3051273"/>
            <a:ext cx="460551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320880">
            <a:off x="1024852" y="3041748"/>
            <a:ext cx="66426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10664">
            <a:off x="899471" y="3051273"/>
            <a:ext cx="460551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320880">
            <a:off x="1024852" y="3041748"/>
            <a:ext cx="66426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10664">
            <a:off x="899471" y="3051273"/>
            <a:ext cx="460551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320880">
            <a:off x="1024852" y="3041748"/>
            <a:ext cx="664263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899144" y="831550"/>
            <a:ext cx="17079316" cy="1552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Tell us about yourself. </a:t>
            </a:r>
          </a:p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767171"/>
                </a:solidFill>
                <a:latin typeface="Arimo"/>
                <a:ea typeface="Arimo"/>
                <a:cs typeface="Arimo"/>
                <a:sym typeface="Arimo"/>
              </a:rPr>
              <a:t>Highlight a technical skill or skills each member brings to the team</a:t>
            </a:r>
          </a:p>
        </p:txBody>
      </p:sp>
      <p:sp>
        <p:nvSpPr>
          <p:cNvPr id="12" name="TextBox 12" descr="Creative listing layouts 9 Pointer layout"/>
          <p:cNvSpPr txBox="1"/>
          <p:nvPr/>
        </p:nvSpPr>
        <p:spPr>
          <a:xfrm>
            <a:off x="1898975" y="3225672"/>
            <a:ext cx="471006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5"/>
              </a:lnSpc>
            </a:pPr>
            <a:r>
              <a:rPr lang="en-US" sz="2899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K. Nichal Haas</a:t>
            </a:r>
          </a:p>
          <a:p>
            <a:pPr algn="l">
              <a:lnSpc>
                <a:spcPts val="3305"/>
              </a:lnSpc>
            </a:pPr>
            <a:endParaRPr lang="en-US" sz="2899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394"/>
              </a:lnSpc>
            </a:pPr>
            <a:r>
              <a:rPr lang="en-US" sz="21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Role:</a:t>
            </a:r>
            <a:r>
              <a:rPr lang="en-US" sz="2100" dirty="0">
                <a:solidFill>
                  <a:srgbClr val="404040"/>
                </a:solidFill>
                <a:latin typeface="Arimo"/>
                <a:ea typeface="Arimo"/>
                <a:cs typeface="Arimo"/>
                <a:sym typeface="Arimo"/>
              </a:rPr>
              <a:t> Software Design &amp; Modelling</a:t>
            </a:r>
          </a:p>
        </p:txBody>
      </p:sp>
      <p:sp>
        <p:nvSpPr>
          <p:cNvPr id="13" name="TextBox 13" descr="Creative listing layouts 9 Pointer layout"/>
          <p:cNvSpPr txBox="1"/>
          <p:nvPr/>
        </p:nvSpPr>
        <p:spPr>
          <a:xfrm>
            <a:off x="2068373" y="6619193"/>
            <a:ext cx="471006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5"/>
              </a:lnSpc>
            </a:pPr>
            <a:r>
              <a:rPr lang="en-US" sz="2899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D. Siva Karthik Reddy</a:t>
            </a:r>
          </a:p>
          <a:p>
            <a:pPr algn="l">
              <a:lnSpc>
                <a:spcPts val="3305"/>
              </a:lnSpc>
            </a:pPr>
            <a:endParaRPr lang="en-US" sz="2899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394"/>
              </a:lnSpc>
            </a:pPr>
            <a:r>
              <a:rPr lang="en-US" sz="21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Role:</a:t>
            </a:r>
            <a:r>
              <a:rPr lang="en-US" sz="2100" dirty="0">
                <a:solidFill>
                  <a:srgbClr val="404040"/>
                </a:solidFill>
                <a:latin typeface="Arimo"/>
                <a:ea typeface="Arimo"/>
                <a:cs typeface="Arimo"/>
                <a:sym typeface="Arimo"/>
              </a:rPr>
              <a:t> Software Testing and Validation</a:t>
            </a:r>
          </a:p>
        </p:txBody>
      </p:sp>
      <p:sp>
        <p:nvSpPr>
          <p:cNvPr id="14" name="TextBox 14"/>
          <p:cNvSpPr txBox="1"/>
          <p:nvPr/>
        </p:nvSpPr>
        <p:spPr>
          <a:xfrm rot="-5400000">
            <a:off x="752522" y="6450860"/>
            <a:ext cx="1416627" cy="1225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5250" b="1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04#</a:t>
            </a:r>
          </a:p>
        </p:txBody>
      </p:sp>
      <p:sp>
        <p:nvSpPr>
          <p:cNvPr id="15" name="TextBox 15" descr="Creative listing layouts 9 Pointer layout"/>
          <p:cNvSpPr txBox="1"/>
          <p:nvPr/>
        </p:nvSpPr>
        <p:spPr>
          <a:xfrm>
            <a:off x="7447243" y="3326970"/>
            <a:ext cx="5948196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2900" b="1" dirty="0">
                <a:solidFill>
                  <a:srgbClr val="1A1D21"/>
                </a:solidFill>
                <a:latin typeface="Inter Bold"/>
                <a:ea typeface="Inter Bold"/>
                <a:cs typeface="Inter Bold"/>
                <a:sym typeface="Inter Bold"/>
              </a:rPr>
              <a:t>K. Manikanta Reddy</a:t>
            </a:r>
          </a:p>
          <a:p>
            <a:pPr algn="l">
              <a:lnSpc>
                <a:spcPts val="2886"/>
              </a:lnSpc>
            </a:pPr>
            <a:endParaRPr lang="en-US" sz="2900" b="1" dirty="0">
              <a:solidFill>
                <a:srgbClr val="1A1D21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388"/>
              </a:lnSpc>
            </a:pPr>
            <a:r>
              <a:rPr lang="en-US" sz="2095" b="1" dirty="0">
                <a:solidFill>
                  <a:srgbClr val="1A1D21"/>
                </a:solidFill>
                <a:latin typeface="Inter Bold"/>
                <a:ea typeface="Inter Bold"/>
                <a:cs typeface="Inter Bold"/>
                <a:sym typeface="Inter Bold"/>
              </a:rPr>
              <a:t>Role:</a:t>
            </a:r>
            <a:r>
              <a:rPr lang="en-US" sz="2095" dirty="0">
                <a:solidFill>
                  <a:srgbClr val="1A1D21"/>
                </a:solidFill>
                <a:latin typeface="Inter"/>
                <a:ea typeface="Inter"/>
                <a:cs typeface="Inter"/>
                <a:sym typeface="Inter"/>
              </a:rPr>
              <a:t> Software Deployment and Monitoring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6342493" y="3183467"/>
            <a:ext cx="1416627" cy="1166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5250" b="1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02#</a:t>
            </a:r>
          </a:p>
        </p:txBody>
      </p:sp>
      <p:sp>
        <p:nvSpPr>
          <p:cNvPr id="17" name="TextBox 17" descr="Creative listing layouts 9 Pointer layout"/>
          <p:cNvSpPr txBox="1"/>
          <p:nvPr/>
        </p:nvSpPr>
        <p:spPr>
          <a:xfrm>
            <a:off x="14009953" y="3336807"/>
            <a:ext cx="4001844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5"/>
              </a:lnSpc>
            </a:pPr>
            <a:r>
              <a:rPr lang="en-US" sz="2899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D. Anvesh</a:t>
            </a:r>
          </a:p>
          <a:p>
            <a:pPr algn="l">
              <a:lnSpc>
                <a:spcPts val="3305"/>
              </a:lnSpc>
            </a:pPr>
            <a:endParaRPr lang="en-US" sz="2899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394"/>
              </a:lnSpc>
            </a:pPr>
            <a:r>
              <a:rPr lang="en-US" sz="21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Role:</a:t>
            </a:r>
            <a:r>
              <a:rPr lang="en-US" sz="2100" dirty="0">
                <a:solidFill>
                  <a:srgbClr val="404040"/>
                </a:solidFill>
                <a:latin typeface="Arimo"/>
                <a:ea typeface="Arimo"/>
                <a:cs typeface="Arimo"/>
                <a:sym typeface="Arimo"/>
              </a:rPr>
              <a:t> Data pre-processing 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12516479" y="3225074"/>
            <a:ext cx="1416628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5250" b="1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03#</a:t>
            </a:r>
          </a:p>
        </p:txBody>
      </p:sp>
      <p:sp>
        <p:nvSpPr>
          <p:cNvPr id="19" name="TextBox 19" descr="Creative listing layouts 9 Pointer layout"/>
          <p:cNvSpPr txBox="1"/>
          <p:nvPr/>
        </p:nvSpPr>
        <p:spPr>
          <a:xfrm>
            <a:off x="7610257" y="6588100"/>
            <a:ext cx="6344077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5"/>
              </a:lnSpc>
            </a:pPr>
            <a:r>
              <a:rPr lang="en-US" sz="2899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L. Subramanyam Reddy</a:t>
            </a:r>
          </a:p>
          <a:p>
            <a:pPr algn="l">
              <a:lnSpc>
                <a:spcPts val="2394"/>
              </a:lnSpc>
            </a:pPr>
            <a:endParaRPr lang="en-US" sz="2899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394"/>
              </a:lnSpc>
            </a:pPr>
            <a:r>
              <a:rPr lang="en-US" sz="21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Role:</a:t>
            </a:r>
            <a:r>
              <a:rPr lang="en-US" sz="2100" dirty="0">
                <a:solidFill>
                  <a:srgbClr val="404040"/>
                </a:solidFill>
                <a:latin typeface="Arimo"/>
                <a:ea typeface="Arimo"/>
                <a:cs typeface="Arimo"/>
                <a:sym typeface="Arimo"/>
              </a:rPr>
              <a:t> Frontend development and deployment</a:t>
            </a:r>
          </a:p>
        </p:txBody>
      </p:sp>
      <p:sp>
        <p:nvSpPr>
          <p:cNvPr id="20" name="TextBox 20"/>
          <p:cNvSpPr txBox="1"/>
          <p:nvPr/>
        </p:nvSpPr>
        <p:spPr>
          <a:xfrm rot="-5400000">
            <a:off x="6315065" y="6544544"/>
            <a:ext cx="1416627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5250" b="1" dirty="0">
                <a:solidFill>
                  <a:srgbClr val="262626"/>
                </a:solidFill>
                <a:latin typeface="Arimo Bold"/>
                <a:ea typeface="Arimo Bold"/>
                <a:cs typeface="Arimo Bold"/>
                <a:sym typeface="Arimo Bold"/>
              </a:rPr>
              <a:t>05#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47314" y="264254"/>
            <a:ext cx="12772239" cy="9758493"/>
            <a:chOff x="0" y="0"/>
            <a:chExt cx="17029652" cy="13011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29685" cy="13011277"/>
            </a:xfrm>
            <a:custGeom>
              <a:avLst/>
              <a:gdLst/>
              <a:ahLst/>
              <a:cxnLst/>
              <a:rect l="l" t="t" r="r" b="b"/>
              <a:pathLst>
                <a:path w="17029685" h="13011277">
                  <a:moveTo>
                    <a:pt x="0" y="0"/>
                  </a:moveTo>
                  <a:lnTo>
                    <a:pt x="17029685" y="0"/>
                  </a:lnTo>
                  <a:lnTo>
                    <a:pt x="17029685" y="13011277"/>
                  </a:lnTo>
                  <a:lnTo>
                    <a:pt x="0" y="13011277"/>
                  </a:lnTo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68446" y="264254"/>
            <a:ext cx="5416240" cy="9758493"/>
            <a:chOff x="0" y="0"/>
            <a:chExt cx="7221654" cy="130113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21601" cy="13011277"/>
            </a:xfrm>
            <a:custGeom>
              <a:avLst/>
              <a:gdLst/>
              <a:ahLst/>
              <a:cxnLst/>
              <a:rect l="l" t="t" r="r" b="b"/>
              <a:pathLst>
                <a:path w="7221601" h="13011277">
                  <a:moveTo>
                    <a:pt x="0" y="0"/>
                  </a:moveTo>
                  <a:lnTo>
                    <a:pt x="7221601" y="0"/>
                  </a:lnTo>
                  <a:lnTo>
                    <a:pt x="7221601" y="13011277"/>
                  </a:lnTo>
                  <a:lnTo>
                    <a:pt x="0" y="130112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68446" y="264254"/>
            <a:ext cx="5416239" cy="9758493"/>
            <a:chOff x="0" y="0"/>
            <a:chExt cx="7221652" cy="130113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21601" cy="13011277"/>
            </a:xfrm>
            <a:custGeom>
              <a:avLst/>
              <a:gdLst/>
              <a:ahLst/>
              <a:cxnLst/>
              <a:rect l="l" t="t" r="r" b="b"/>
              <a:pathLst>
                <a:path w="7221601" h="13011277">
                  <a:moveTo>
                    <a:pt x="0" y="0"/>
                  </a:moveTo>
                  <a:lnTo>
                    <a:pt x="7221601" y="0"/>
                  </a:lnTo>
                  <a:lnTo>
                    <a:pt x="7221601" y="13011277"/>
                  </a:lnTo>
                  <a:lnTo>
                    <a:pt x="0" y="130112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1689" r="-18437" b="-5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268448" y="264254"/>
            <a:ext cx="5416239" cy="9758493"/>
            <a:chOff x="0" y="0"/>
            <a:chExt cx="7221652" cy="130113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21601" cy="13011277"/>
            </a:xfrm>
            <a:custGeom>
              <a:avLst/>
              <a:gdLst/>
              <a:ahLst/>
              <a:cxnLst/>
              <a:rect l="l" t="t" r="r" b="b"/>
              <a:pathLst>
                <a:path w="7221601" h="13011277">
                  <a:moveTo>
                    <a:pt x="0" y="0"/>
                  </a:moveTo>
                  <a:lnTo>
                    <a:pt x="7221601" y="0"/>
                  </a:lnTo>
                  <a:lnTo>
                    <a:pt x="7221601" y="13011277"/>
                  </a:lnTo>
                  <a:lnTo>
                    <a:pt x="0" y="13011277"/>
                  </a:lnTo>
                  <a:close/>
                </a:path>
              </a:pathLst>
            </a:custGeom>
            <a:solidFill>
              <a:srgbClr val="000000">
                <a:alpha val="62353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588414" y="1988716"/>
            <a:ext cx="4547862" cy="627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Problem statement you wish to address and why 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E5E5EC"/>
                </a:solidFill>
                <a:latin typeface="Arimo"/>
                <a:ea typeface="Arimo"/>
                <a:cs typeface="Arimo"/>
                <a:sym typeface="Arimo"/>
              </a:rPr>
              <a:t>(Provide detailed explanation)</a:t>
            </a:r>
          </a:p>
        </p:txBody>
      </p:sp>
      <p:sp>
        <p:nvSpPr>
          <p:cNvPr id="11" name="AutoShape 11"/>
          <p:cNvSpPr/>
          <p:nvPr/>
        </p:nvSpPr>
        <p:spPr>
          <a:xfrm rot="141611">
            <a:off x="622720" y="8198361"/>
            <a:ext cx="1850347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5736297" y="2007766"/>
            <a:ext cx="11794272" cy="657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l">
              <a:lnSpc>
                <a:spcPts val="3239"/>
              </a:lnSpc>
              <a:buFont typeface="Arial"/>
              <a:buChar char="•"/>
            </a:pPr>
            <a:r>
              <a:rPr lang="en-US" sz="2699" dirty="0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The current B2B Request for Proposal (RFP) process in industrial manufacturing firms is </a:t>
            </a:r>
            <a:r>
              <a:rPr lang="en-US" sz="2699" b="1" dirty="0">
                <a:solidFill>
                  <a:srgbClr val="1A1A24"/>
                </a:solidFill>
                <a:latin typeface="Arimo Bold"/>
                <a:ea typeface="Arimo Bold"/>
                <a:cs typeface="Arimo Bold"/>
                <a:sym typeface="Arimo Bold"/>
              </a:rPr>
              <a:t>highly manual, time-consuming, and prone to inefficiencies</a:t>
            </a:r>
            <a:r>
              <a:rPr lang="en-US" sz="2699" dirty="0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. Teams spend extensive hours identifying relevant RFPs from multiple portals, matching them with internal product SKUs, preparing quotations, and estimating competitive </a:t>
            </a:r>
            <a:r>
              <a:rPr lang="en-US" sz="2699" dirty="0" err="1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pricing.This</a:t>
            </a:r>
            <a:r>
              <a:rPr lang="en-US" sz="2699" dirty="0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 delays response times and often results in missed business opportunities.</a:t>
            </a:r>
          </a:p>
          <a:p>
            <a:pPr algn="l">
              <a:lnSpc>
                <a:spcPts val="3239"/>
              </a:lnSpc>
            </a:pPr>
            <a:endParaRPr lang="en-US" sz="2699" dirty="0">
              <a:solidFill>
                <a:srgbClr val="1A1A24"/>
              </a:solidFill>
              <a:latin typeface="Arimo"/>
              <a:ea typeface="Arimo"/>
              <a:cs typeface="Arimo"/>
              <a:sym typeface="Arimo"/>
            </a:endParaRPr>
          </a:p>
          <a:p>
            <a:pPr marL="582928" lvl="1" indent="-291464" algn="l">
              <a:lnSpc>
                <a:spcPts val="3239"/>
              </a:lnSpc>
              <a:buFont typeface="Arial"/>
              <a:buChar char="•"/>
            </a:pPr>
            <a:r>
              <a:rPr lang="en-US" sz="2699" dirty="0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To address this, we aim to </a:t>
            </a:r>
            <a:r>
              <a:rPr lang="en-US" sz="2699" b="1" dirty="0">
                <a:solidFill>
                  <a:srgbClr val="1A1A24"/>
                </a:solidFill>
                <a:latin typeface="Arimo Bold"/>
                <a:ea typeface="Arimo Bold"/>
                <a:cs typeface="Arimo Bold"/>
                <a:sym typeface="Arimo Bold"/>
              </a:rPr>
              <a:t>build an Agentic AI system</a:t>
            </a:r>
            <a:r>
              <a:rPr lang="en-US" sz="2699" dirty="0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 that automates and optimizes the entire RFP response lifecycle — from </a:t>
            </a:r>
            <a:r>
              <a:rPr lang="en-US" sz="2699" b="1" dirty="0">
                <a:solidFill>
                  <a:srgbClr val="1A1A24"/>
                </a:solidFill>
                <a:latin typeface="Arimo Bold"/>
                <a:ea typeface="Arimo Bold"/>
                <a:cs typeface="Arimo Bold"/>
                <a:sym typeface="Arimo Bold"/>
              </a:rPr>
              <a:t>RFP discovery to intelligent product matching and price estimation</a:t>
            </a:r>
            <a:r>
              <a:rPr lang="en-US" sz="2699" dirty="0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 — using a network of collaborative AI agents.</a:t>
            </a:r>
          </a:p>
          <a:p>
            <a:pPr algn="l">
              <a:lnSpc>
                <a:spcPts val="3239"/>
              </a:lnSpc>
            </a:pPr>
            <a:endParaRPr lang="en-US" sz="2699" dirty="0">
              <a:solidFill>
                <a:srgbClr val="1A1A24"/>
              </a:solidFill>
              <a:latin typeface="Arimo"/>
              <a:ea typeface="Arimo"/>
              <a:cs typeface="Arimo"/>
              <a:sym typeface="Arimo"/>
            </a:endParaRPr>
          </a:p>
          <a:p>
            <a:pPr marL="582928" lvl="1" indent="-291464" algn="l">
              <a:lnSpc>
                <a:spcPts val="3239"/>
              </a:lnSpc>
              <a:buFont typeface="Arial"/>
              <a:buChar char="•"/>
            </a:pPr>
            <a:r>
              <a:rPr lang="en-US" sz="2699" dirty="0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Our solution transforms a reactive manual workflow into a </a:t>
            </a:r>
            <a:r>
              <a:rPr lang="en-US" sz="2699" b="1" dirty="0">
                <a:solidFill>
                  <a:srgbClr val="1A1A24"/>
                </a:solidFill>
                <a:latin typeface="Arimo Bold"/>
                <a:ea typeface="Arimo Bold"/>
                <a:cs typeface="Arimo Bold"/>
                <a:sym typeface="Arimo Bold"/>
              </a:rPr>
              <a:t>proactive, autonomous, and data-driven process</a:t>
            </a:r>
            <a:r>
              <a:rPr lang="en-US" sz="2699" dirty="0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, enabling faster responses, improved accuracy, and enhanced competitiveness in the B2B market.</a:t>
            </a:r>
          </a:p>
          <a:p>
            <a:pPr marL="488631" lvl="1" indent="-244316" algn="l">
              <a:lnSpc>
                <a:spcPts val="3239"/>
              </a:lnSpc>
            </a:pPr>
            <a:endParaRPr lang="en-US" sz="2699" dirty="0">
              <a:solidFill>
                <a:srgbClr val="1A1A24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47314" y="264254"/>
            <a:ext cx="12772239" cy="9758493"/>
            <a:chOff x="0" y="0"/>
            <a:chExt cx="17029652" cy="13011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29685" cy="13011277"/>
            </a:xfrm>
            <a:custGeom>
              <a:avLst/>
              <a:gdLst/>
              <a:ahLst/>
              <a:cxnLst/>
              <a:rect l="l" t="t" r="r" b="b"/>
              <a:pathLst>
                <a:path w="17029685" h="13011277">
                  <a:moveTo>
                    <a:pt x="0" y="0"/>
                  </a:moveTo>
                  <a:lnTo>
                    <a:pt x="17029685" y="0"/>
                  </a:lnTo>
                  <a:lnTo>
                    <a:pt x="17029685" y="13011277"/>
                  </a:lnTo>
                  <a:lnTo>
                    <a:pt x="0" y="13011277"/>
                  </a:lnTo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68446" y="264254"/>
            <a:ext cx="5416240" cy="9758493"/>
            <a:chOff x="0" y="0"/>
            <a:chExt cx="7221654" cy="130113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21601" cy="13011277"/>
            </a:xfrm>
            <a:custGeom>
              <a:avLst/>
              <a:gdLst/>
              <a:ahLst/>
              <a:cxnLst/>
              <a:rect l="l" t="t" r="r" b="b"/>
              <a:pathLst>
                <a:path w="7221601" h="13011277">
                  <a:moveTo>
                    <a:pt x="0" y="0"/>
                  </a:moveTo>
                  <a:lnTo>
                    <a:pt x="7221601" y="0"/>
                  </a:lnTo>
                  <a:lnTo>
                    <a:pt x="7221601" y="13011277"/>
                  </a:lnTo>
                  <a:lnTo>
                    <a:pt x="0" y="130112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68446" y="264254"/>
            <a:ext cx="5416239" cy="9758493"/>
            <a:chOff x="0" y="0"/>
            <a:chExt cx="7221652" cy="130113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21601" cy="13011277"/>
            </a:xfrm>
            <a:custGeom>
              <a:avLst/>
              <a:gdLst/>
              <a:ahLst/>
              <a:cxnLst/>
              <a:rect l="l" t="t" r="r" b="b"/>
              <a:pathLst>
                <a:path w="7221601" h="13011277">
                  <a:moveTo>
                    <a:pt x="0" y="0"/>
                  </a:moveTo>
                  <a:lnTo>
                    <a:pt x="7221601" y="0"/>
                  </a:lnTo>
                  <a:lnTo>
                    <a:pt x="7221601" y="13011277"/>
                  </a:lnTo>
                  <a:lnTo>
                    <a:pt x="0" y="130112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1689" r="-18437" b="-5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268448" y="264254"/>
            <a:ext cx="5416239" cy="9758493"/>
            <a:chOff x="0" y="0"/>
            <a:chExt cx="7221652" cy="130113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21601" cy="13011277"/>
            </a:xfrm>
            <a:custGeom>
              <a:avLst/>
              <a:gdLst/>
              <a:ahLst/>
              <a:cxnLst/>
              <a:rect l="l" t="t" r="r" b="b"/>
              <a:pathLst>
                <a:path w="7221601" h="13011277">
                  <a:moveTo>
                    <a:pt x="0" y="0"/>
                  </a:moveTo>
                  <a:lnTo>
                    <a:pt x="7221601" y="0"/>
                  </a:lnTo>
                  <a:lnTo>
                    <a:pt x="7221601" y="13011277"/>
                  </a:lnTo>
                  <a:lnTo>
                    <a:pt x="0" y="13011277"/>
                  </a:lnTo>
                  <a:close/>
                </a:path>
              </a:pathLst>
            </a:custGeom>
            <a:solidFill>
              <a:srgbClr val="000000">
                <a:alpha val="62353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622388" y="802462"/>
            <a:ext cx="4707903" cy="516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Describe your approach to solving the problem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2388" y="6009524"/>
            <a:ext cx="4359111" cy="329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E5E5EC"/>
                </a:solidFill>
                <a:latin typeface="Arimo"/>
                <a:ea typeface="Arimo"/>
                <a:cs typeface="Arimo"/>
                <a:sym typeface="Arimo"/>
              </a:rPr>
              <a:t>(Describing Output Form Factor [Mobile App/Web App/Faceless Agent Execution/Chat Bot/Voice Bot Etc], Key User Group, User Journey.</a:t>
            </a:r>
          </a:p>
        </p:txBody>
      </p:sp>
      <p:sp>
        <p:nvSpPr>
          <p:cNvPr id="12" name="AutoShape 12"/>
          <p:cNvSpPr/>
          <p:nvPr/>
        </p:nvSpPr>
        <p:spPr>
          <a:xfrm rot="141611">
            <a:off x="657445" y="9473108"/>
            <a:ext cx="1850347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5684685" y="1847850"/>
            <a:ext cx="11794272" cy="575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l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We propose an </a:t>
            </a:r>
            <a:r>
              <a:rPr lang="en-US" sz="2699" b="1">
                <a:solidFill>
                  <a:srgbClr val="1A1A24"/>
                </a:solidFill>
                <a:latin typeface="Arimo Bold"/>
                <a:ea typeface="Arimo Bold"/>
                <a:cs typeface="Arimo Bold"/>
                <a:sym typeface="Arimo Bold"/>
              </a:rPr>
              <a:t>Agentic AI-driven multi-agent system</a:t>
            </a:r>
            <a:r>
              <a:rPr lang="en-US" sz="2699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 that automates the entire RFP response cycle.</a:t>
            </a:r>
          </a:p>
          <a:p>
            <a:pPr algn="l">
              <a:lnSpc>
                <a:spcPts val="3239"/>
              </a:lnSpc>
            </a:pPr>
            <a:r>
              <a:rPr lang="en-US" sz="2699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      The system consists of specialized agents —</a:t>
            </a:r>
          </a:p>
          <a:p>
            <a:pPr algn="l">
              <a:lnSpc>
                <a:spcPts val="3239"/>
              </a:lnSpc>
            </a:pPr>
            <a:endParaRPr lang="en-US" sz="2699">
              <a:solidFill>
                <a:srgbClr val="1A1A24"/>
              </a:solidFill>
              <a:latin typeface="Arimo"/>
              <a:ea typeface="Arimo"/>
              <a:cs typeface="Arimo"/>
              <a:sym typeface="Arimo"/>
            </a:endParaRPr>
          </a:p>
          <a:p>
            <a:pPr marL="582928" lvl="1" indent="-291464" algn="l">
              <a:lnSpc>
                <a:spcPts val="3239"/>
              </a:lnSpc>
              <a:buFont typeface="Arial"/>
              <a:buChar char="•"/>
            </a:pPr>
            <a:r>
              <a:rPr lang="en-US" sz="2699" b="1">
                <a:solidFill>
                  <a:srgbClr val="1A1A24"/>
                </a:solidFill>
                <a:latin typeface="Arimo Bold"/>
                <a:ea typeface="Arimo Bold"/>
                <a:cs typeface="Arimo Bold"/>
                <a:sym typeface="Arimo Bold"/>
              </a:rPr>
              <a:t>RFP Discovery Agent</a:t>
            </a:r>
            <a:r>
              <a:rPr lang="en-US" sz="2699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 to identify relevant opportunities,</a:t>
            </a:r>
          </a:p>
          <a:p>
            <a:pPr marL="582928" lvl="1" indent="-291464" algn="l">
              <a:lnSpc>
                <a:spcPts val="3239"/>
              </a:lnSpc>
              <a:buFont typeface="Arial"/>
              <a:buChar char="•"/>
            </a:pPr>
            <a:r>
              <a:rPr lang="en-US" sz="2699" b="1">
                <a:solidFill>
                  <a:srgbClr val="1A1A24"/>
                </a:solidFill>
                <a:latin typeface="Arimo Bold"/>
                <a:ea typeface="Arimo Bold"/>
                <a:cs typeface="Arimo Bold"/>
                <a:sym typeface="Arimo Bold"/>
              </a:rPr>
              <a:t>Technical Agent</a:t>
            </a:r>
            <a:r>
              <a:rPr lang="en-US" sz="2699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 to map product SKUs and specifications,</a:t>
            </a:r>
          </a:p>
          <a:p>
            <a:pPr marL="582928" lvl="1" indent="-291464" algn="l">
              <a:lnSpc>
                <a:spcPts val="3239"/>
              </a:lnSpc>
              <a:buFont typeface="Arial"/>
              <a:buChar char="•"/>
            </a:pPr>
            <a:r>
              <a:rPr lang="en-US" sz="2699" b="1">
                <a:solidFill>
                  <a:srgbClr val="1A1A24"/>
                </a:solidFill>
                <a:latin typeface="Arimo Bold"/>
                <a:ea typeface="Arimo Bold"/>
                <a:cs typeface="Arimo Bold"/>
                <a:sym typeface="Arimo Bold"/>
              </a:rPr>
              <a:t>Pricing Agent</a:t>
            </a:r>
            <a:r>
              <a:rPr lang="en-US" sz="2699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 to estimate competitive quotes, and</a:t>
            </a:r>
          </a:p>
          <a:p>
            <a:pPr marL="582928" lvl="1" indent="-291464" algn="l">
              <a:lnSpc>
                <a:spcPts val="3239"/>
              </a:lnSpc>
              <a:buFont typeface="Arial"/>
              <a:buChar char="•"/>
            </a:pPr>
            <a:r>
              <a:rPr lang="en-US" sz="2699" b="1">
                <a:solidFill>
                  <a:srgbClr val="1A1A24"/>
                </a:solidFill>
                <a:latin typeface="Arimo Bold"/>
                <a:ea typeface="Arimo Bold"/>
                <a:cs typeface="Arimo Bold"/>
                <a:sym typeface="Arimo Bold"/>
              </a:rPr>
              <a:t>Orchestrator Agent</a:t>
            </a:r>
            <a:r>
              <a:rPr lang="en-US" sz="2699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 to coordinate their actions and generate the final proposal.</a:t>
            </a:r>
          </a:p>
          <a:p>
            <a:pPr algn="l">
              <a:lnSpc>
                <a:spcPts val="3239"/>
              </a:lnSpc>
            </a:pPr>
            <a:endParaRPr lang="en-US" sz="2699">
              <a:solidFill>
                <a:srgbClr val="1A1A24"/>
              </a:solidFill>
              <a:latin typeface="Arimo"/>
              <a:ea typeface="Arimo"/>
              <a:cs typeface="Arimo"/>
              <a:sym typeface="Arimo"/>
            </a:endParaRPr>
          </a:p>
          <a:p>
            <a:pPr marL="582928" lvl="1" indent="-291464" algn="l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By combining </a:t>
            </a:r>
            <a:r>
              <a:rPr lang="en-US" sz="2699" b="1">
                <a:solidFill>
                  <a:srgbClr val="1A1A24"/>
                </a:solidFill>
                <a:latin typeface="Arimo Bold"/>
                <a:ea typeface="Arimo Bold"/>
                <a:cs typeface="Arimo Bold"/>
                <a:sym typeface="Arimo Bold"/>
              </a:rPr>
              <a:t>autonomy</a:t>
            </a:r>
            <a:r>
              <a:rPr lang="en-US" sz="2699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699" b="1">
                <a:solidFill>
                  <a:srgbClr val="1A1A24"/>
                </a:solidFill>
                <a:latin typeface="Arimo Bold"/>
                <a:ea typeface="Arimo Bold"/>
                <a:cs typeface="Arimo Bold"/>
                <a:sym typeface="Arimo Bold"/>
              </a:rPr>
              <a:t>reasoning, and collaboration,</a:t>
            </a:r>
            <a:r>
              <a:rPr lang="en-US" sz="2699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 the solution ensures faster, accurate, and data-backed RFP responses — reducing manual effort and boosting business efficiency.</a:t>
            </a:r>
          </a:p>
          <a:p>
            <a:pPr marL="488631" lvl="1" indent="-244316" algn="l">
              <a:lnSpc>
                <a:spcPts val="3239"/>
              </a:lnSpc>
            </a:pPr>
            <a:endParaRPr lang="en-US" sz="2699">
              <a:solidFill>
                <a:srgbClr val="1A1A24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446" y="264254"/>
            <a:ext cx="5416240" cy="9758493"/>
            <a:chOff x="0" y="0"/>
            <a:chExt cx="7221654" cy="13011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21601" cy="13011277"/>
            </a:xfrm>
            <a:custGeom>
              <a:avLst/>
              <a:gdLst/>
              <a:ahLst/>
              <a:cxnLst/>
              <a:rect l="l" t="t" r="r" b="b"/>
              <a:pathLst>
                <a:path w="7221601" h="13011277">
                  <a:moveTo>
                    <a:pt x="0" y="0"/>
                  </a:moveTo>
                  <a:lnTo>
                    <a:pt x="7221601" y="0"/>
                  </a:lnTo>
                  <a:lnTo>
                    <a:pt x="7221601" y="13011277"/>
                  </a:lnTo>
                  <a:lnTo>
                    <a:pt x="0" y="130112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247313" y="264253"/>
            <a:ext cx="12772239" cy="9758493"/>
            <a:chOff x="0" y="0"/>
            <a:chExt cx="17029652" cy="130113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29685" cy="13011277"/>
            </a:xfrm>
            <a:custGeom>
              <a:avLst/>
              <a:gdLst/>
              <a:ahLst/>
              <a:cxnLst/>
              <a:rect l="l" t="t" r="r" b="b"/>
              <a:pathLst>
                <a:path w="17029685" h="13011277">
                  <a:moveTo>
                    <a:pt x="0" y="0"/>
                  </a:moveTo>
                  <a:lnTo>
                    <a:pt x="17029685" y="0"/>
                  </a:lnTo>
                  <a:lnTo>
                    <a:pt x="17029685" y="13011277"/>
                  </a:lnTo>
                  <a:lnTo>
                    <a:pt x="0" y="13011277"/>
                  </a:lnTo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68446" y="264254"/>
            <a:ext cx="5416239" cy="9758493"/>
            <a:chOff x="0" y="0"/>
            <a:chExt cx="7221652" cy="130113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21601" cy="13011277"/>
            </a:xfrm>
            <a:custGeom>
              <a:avLst/>
              <a:gdLst/>
              <a:ahLst/>
              <a:cxnLst/>
              <a:rect l="l" t="t" r="r" b="b"/>
              <a:pathLst>
                <a:path w="7221601" h="13011277">
                  <a:moveTo>
                    <a:pt x="0" y="0"/>
                  </a:moveTo>
                  <a:lnTo>
                    <a:pt x="7221601" y="0"/>
                  </a:lnTo>
                  <a:lnTo>
                    <a:pt x="7221601" y="13011277"/>
                  </a:lnTo>
                  <a:lnTo>
                    <a:pt x="0" y="130112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1689" r="-18437" b="-50"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rot="141611">
            <a:off x="657445" y="7586382"/>
            <a:ext cx="1850347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268448" y="264254"/>
            <a:ext cx="5416239" cy="9758493"/>
            <a:chOff x="0" y="0"/>
            <a:chExt cx="7221652" cy="130113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21601" cy="13011277"/>
            </a:xfrm>
            <a:custGeom>
              <a:avLst/>
              <a:gdLst/>
              <a:ahLst/>
              <a:cxnLst/>
              <a:rect l="l" t="t" r="r" b="b"/>
              <a:pathLst>
                <a:path w="7221601" h="13011277">
                  <a:moveTo>
                    <a:pt x="0" y="0"/>
                  </a:moveTo>
                  <a:lnTo>
                    <a:pt x="7221601" y="0"/>
                  </a:lnTo>
                  <a:lnTo>
                    <a:pt x="7221601" y="13011277"/>
                  </a:lnTo>
                  <a:lnTo>
                    <a:pt x="0" y="13011277"/>
                  </a:lnTo>
                  <a:close/>
                </a:path>
              </a:pathLst>
            </a:custGeom>
            <a:solidFill>
              <a:srgbClr val="000000">
                <a:alpha val="62353"/>
              </a:srgbClr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604903" y="5143500"/>
            <a:ext cx="10654397" cy="4727818"/>
            <a:chOff x="0" y="0"/>
            <a:chExt cx="9936816" cy="4409396"/>
          </a:xfrm>
        </p:grpSpPr>
        <p:sp>
          <p:nvSpPr>
            <p:cNvPr id="12" name="Freeform 12" descr="PlantUML diagram"/>
            <p:cNvSpPr/>
            <p:nvPr/>
          </p:nvSpPr>
          <p:spPr>
            <a:xfrm>
              <a:off x="0" y="0"/>
              <a:ext cx="9936861" cy="4409440"/>
            </a:xfrm>
            <a:custGeom>
              <a:avLst/>
              <a:gdLst/>
              <a:ahLst/>
              <a:cxnLst/>
              <a:rect l="l" t="t" r="r" b="b"/>
              <a:pathLst>
                <a:path w="9936861" h="4409440">
                  <a:moveTo>
                    <a:pt x="0" y="0"/>
                  </a:moveTo>
                  <a:lnTo>
                    <a:pt x="9936861" y="0"/>
                  </a:lnTo>
                  <a:lnTo>
                    <a:pt x="9936861" y="4409440"/>
                  </a:lnTo>
                  <a:lnTo>
                    <a:pt x="0" y="4409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7090224" y="1156573"/>
            <a:ext cx="8735065" cy="3117738"/>
          </a:xfrm>
          <a:custGeom>
            <a:avLst/>
            <a:gdLst/>
            <a:ahLst/>
            <a:cxnLst/>
            <a:rect l="l" t="t" r="r" b="b"/>
            <a:pathLst>
              <a:path w="8735065" h="3117738">
                <a:moveTo>
                  <a:pt x="0" y="0"/>
                </a:moveTo>
                <a:lnTo>
                  <a:pt x="8735066" y="0"/>
                </a:lnTo>
                <a:lnTo>
                  <a:pt x="8735066" y="3117739"/>
                </a:lnTo>
                <a:lnTo>
                  <a:pt x="0" y="31177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882" b="-2882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910693" y="496873"/>
            <a:ext cx="1179427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1" lvl="1" indent="-367031" algn="l">
              <a:lnSpc>
                <a:spcPts val="4080"/>
              </a:lnSpc>
              <a:buFont typeface="Arial"/>
              <a:buChar char="•"/>
            </a:pPr>
            <a:r>
              <a:rPr lang="en-US" sz="3400" b="1">
                <a:solidFill>
                  <a:srgbClr val="1A1A24"/>
                </a:solidFill>
                <a:latin typeface="Arimo Bold"/>
                <a:ea typeface="Arimo Bold"/>
                <a:cs typeface="Arimo Bold"/>
                <a:sym typeface="Arimo Bold"/>
              </a:rPr>
              <a:t>Architecture: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2388" y="2689188"/>
            <a:ext cx="4707903" cy="313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Planned solution design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2388" y="5806912"/>
            <a:ext cx="4359111" cy="145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E5E5EC"/>
                </a:solidFill>
                <a:latin typeface="Arimo"/>
                <a:ea typeface="Arimo"/>
                <a:cs typeface="Arimo"/>
                <a:sym typeface="Arimo"/>
              </a:rPr>
              <a:t>(Diagram and Key Technology components planned for use)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910693" y="4432681"/>
            <a:ext cx="502471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2" lvl="1" indent="-356236" algn="l">
              <a:lnSpc>
                <a:spcPts val="3960"/>
              </a:lnSpc>
              <a:buFont typeface="Arial"/>
              <a:buChar char="•"/>
            </a:pPr>
            <a:r>
              <a:rPr lang="en-US" sz="3300" b="1">
                <a:solidFill>
                  <a:srgbClr val="1A1A24"/>
                </a:solidFill>
                <a:latin typeface="Arimo Bold"/>
                <a:ea typeface="Arimo Bold"/>
                <a:cs typeface="Arimo Bold"/>
                <a:sym typeface="Arimo Bold"/>
              </a:rPr>
              <a:t>UML Diagram: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47314" y="264254"/>
            <a:ext cx="12772239" cy="9758493"/>
            <a:chOff x="0" y="0"/>
            <a:chExt cx="17029652" cy="13011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29685" cy="13011277"/>
            </a:xfrm>
            <a:custGeom>
              <a:avLst/>
              <a:gdLst/>
              <a:ahLst/>
              <a:cxnLst/>
              <a:rect l="l" t="t" r="r" b="b"/>
              <a:pathLst>
                <a:path w="17029685" h="13011277">
                  <a:moveTo>
                    <a:pt x="0" y="0"/>
                  </a:moveTo>
                  <a:lnTo>
                    <a:pt x="17029685" y="0"/>
                  </a:lnTo>
                  <a:lnTo>
                    <a:pt x="17029685" y="13011277"/>
                  </a:lnTo>
                  <a:lnTo>
                    <a:pt x="0" y="13011277"/>
                  </a:lnTo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68446" y="264254"/>
            <a:ext cx="5416240" cy="9758493"/>
            <a:chOff x="0" y="0"/>
            <a:chExt cx="7221654" cy="130113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21601" cy="13011277"/>
            </a:xfrm>
            <a:custGeom>
              <a:avLst/>
              <a:gdLst/>
              <a:ahLst/>
              <a:cxnLst/>
              <a:rect l="l" t="t" r="r" b="b"/>
              <a:pathLst>
                <a:path w="7221601" h="13011277">
                  <a:moveTo>
                    <a:pt x="0" y="0"/>
                  </a:moveTo>
                  <a:lnTo>
                    <a:pt x="7221601" y="0"/>
                  </a:lnTo>
                  <a:lnTo>
                    <a:pt x="7221601" y="13011277"/>
                  </a:lnTo>
                  <a:lnTo>
                    <a:pt x="0" y="1301127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68446" y="264254"/>
            <a:ext cx="5416239" cy="9758493"/>
            <a:chOff x="0" y="0"/>
            <a:chExt cx="7221652" cy="130113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21601" cy="13011277"/>
            </a:xfrm>
            <a:custGeom>
              <a:avLst/>
              <a:gdLst/>
              <a:ahLst/>
              <a:cxnLst/>
              <a:rect l="l" t="t" r="r" b="b"/>
              <a:pathLst>
                <a:path w="7221601" h="13011277">
                  <a:moveTo>
                    <a:pt x="0" y="0"/>
                  </a:moveTo>
                  <a:lnTo>
                    <a:pt x="7221601" y="0"/>
                  </a:lnTo>
                  <a:lnTo>
                    <a:pt x="7221601" y="13011277"/>
                  </a:lnTo>
                  <a:lnTo>
                    <a:pt x="0" y="130112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1689" r="-18437" b="-5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268448" y="264254"/>
            <a:ext cx="5416239" cy="9758493"/>
            <a:chOff x="0" y="0"/>
            <a:chExt cx="7221652" cy="130113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21601" cy="13011277"/>
            </a:xfrm>
            <a:custGeom>
              <a:avLst/>
              <a:gdLst/>
              <a:ahLst/>
              <a:cxnLst/>
              <a:rect l="l" t="t" r="r" b="b"/>
              <a:pathLst>
                <a:path w="7221601" h="13011277">
                  <a:moveTo>
                    <a:pt x="0" y="0"/>
                  </a:moveTo>
                  <a:lnTo>
                    <a:pt x="7221601" y="0"/>
                  </a:lnTo>
                  <a:lnTo>
                    <a:pt x="7221601" y="13011277"/>
                  </a:lnTo>
                  <a:lnTo>
                    <a:pt x="0" y="13011277"/>
                  </a:lnTo>
                  <a:close/>
                </a:path>
              </a:pathLst>
            </a:custGeom>
            <a:solidFill>
              <a:srgbClr val="000000">
                <a:alpha val="62353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622388" y="1045533"/>
            <a:ext cx="4707903" cy="516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Potential Benefit from your proposed solution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2388" y="6148420"/>
            <a:ext cx="4359111" cy="2836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E5E5EC"/>
                </a:solidFill>
                <a:latin typeface="Arimo"/>
                <a:ea typeface="Arimo"/>
                <a:cs typeface="Arimo"/>
                <a:sym typeface="Arimo"/>
              </a:rPr>
              <a:t>(Describe in detail the kind of benefit can be planned through your solution, Explain key Matrix, Potential Return on Investment)</a:t>
            </a:r>
          </a:p>
        </p:txBody>
      </p:sp>
      <p:sp>
        <p:nvSpPr>
          <p:cNvPr id="12" name="AutoShape 12"/>
          <p:cNvSpPr/>
          <p:nvPr/>
        </p:nvSpPr>
        <p:spPr>
          <a:xfrm rot="141611">
            <a:off x="657445" y="9230038"/>
            <a:ext cx="1850347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6003893" y="3022492"/>
            <a:ext cx="9639312" cy="3895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8210" lvl="1" indent="-394105" algn="l">
              <a:lnSpc>
                <a:spcPts val="4380"/>
              </a:lnSpc>
              <a:buFont typeface="Arial"/>
              <a:buChar char="•"/>
            </a:pPr>
            <a:r>
              <a:rPr lang="en-US" sz="3650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Reduce Response time</a:t>
            </a:r>
          </a:p>
          <a:p>
            <a:pPr marL="788210" lvl="1" indent="-394105" algn="l">
              <a:lnSpc>
                <a:spcPts val="4380"/>
              </a:lnSpc>
              <a:buFont typeface="Arial"/>
              <a:buChar char="•"/>
            </a:pPr>
            <a:r>
              <a:rPr lang="en-US" sz="3650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Improved Accuracy and Consistency</a:t>
            </a:r>
          </a:p>
          <a:p>
            <a:pPr marL="788210" lvl="1" indent="-394105" algn="l">
              <a:lnSpc>
                <a:spcPts val="4380"/>
              </a:lnSpc>
              <a:buFont typeface="Arial"/>
              <a:buChar char="•"/>
            </a:pPr>
            <a:r>
              <a:rPr lang="en-US" sz="3650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Smart Decision Support</a:t>
            </a:r>
          </a:p>
          <a:p>
            <a:pPr marL="788210" lvl="1" indent="-394105" algn="l">
              <a:lnSpc>
                <a:spcPts val="4380"/>
              </a:lnSpc>
              <a:buFont typeface="Arial"/>
              <a:buChar char="•"/>
            </a:pPr>
            <a:r>
              <a:rPr lang="en-US" sz="3650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Higher Win Rates</a:t>
            </a:r>
          </a:p>
          <a:p>
            <a:pPr marL="788210" lvl="1" indent="-394105" algn="l">
              <a:lnSpc>
                <a:spcPts val="4380"/>
              </a:lnSpc>
              <a:buFont typeface="Arial"/>
              <a:buChar char="•"/>
            </a:pPr>
            <a:r>
              <a:rPr lang="en-US" sz="3650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Enhanced Collaboration &amp; Transparency</a:t>
            </a:r>
          </a:p>
          <a:p>
            <a:pPr marL="788210" lvl="1" indent="-394105" algn="l">
              <a:lnSpc>
                <a:spcPts val="4380"/>
              </a:lnSpc>
              <a:buFont typeface="Arial"/>
              <a:buChar char="•"/>
            </a:pPr>
            <a:r>
              <a:rPr lang="en-US" sz="3650">
                <a:solidFill>
                  <a:srgbClr val="1A1A24"/>
                </a:solidFill>
                <a:latin typeface="Arimo"/>
                <a:ea typeface="Arimo"/>
                <a:cs typeface="Arimo"/>
                <a:sym typeface="Arimo"/>
              </a:rPr>
              <a:t>Scalability and Reusability</a:t>
            </a:r>
          </a:p>
          <a:p>
            <a:pPr marL="660706" lvl="1" indent="-330353" algn="l">
              <a:lnSpc>
                <a:spcPts val="4380"/>
              </a:lnSpc>
            </a:pPr>
            <a:endParaRPr lang="en-US" sz="3650">
              <a:solidFill>
                <a:srgbClr val="1A1A24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934">
            <a:off x="913062" y="675778"/>
            <a:ext cx="16552600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42439">
            <a:off x="-115006" y="10138410"/>
            <a:ext cx="18518011" cy="0"/>
          </a:xfrm>
          <a:prstGeom prst="line">
            <a:avLst/>
          </a:prstGeom>
          <a:ln w="1143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798028" y="758821"/>
            <a:ext cx="16419873" cy="998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Powered by India's leading enterprises</a:t>
            </a:r>
          </a:p>
        </p:txBody>
      </p:sp>
      <p:sp>
        <p:nvSpPr>
          <p:cNvPr id="5" name="Freeform 5"/>
          <p:cNvSpPr/>
          <p:nvPr/>
        </p:nvSpPr>
        <p:spPr>
          <a:xfrm>
            <a:off x="6924087" y="1960218"/>
            <a:ext cx="4803360" cy="2891932"/>
          </a:xfrm>
          <a:custGeom>
            <a:avLst/>
            <a:gdLst/>
            <a:ahLst/>
            <a:cxnLst/>
            <a:rect l="l" t="t" r="r" b="b"/>
            <a:pathLst>
              <a:path w="4803360" h="2891932">
                <a:moveTo>
                  <a:pt x="0" y="0"/>
                </a:moveTo>
                <a:lnTo>
                  <a:pt x="4803360" y="0"/>
                </a:lnTo>
                <a:lnTo>
                  <a:pt x="4803360" y="2891932"/>
                </a:lnTo>
                <a:lnTo>
                  <a:pt x="0" y="2891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91335" y="1960218"/>
            <a:ext cx="4803360" cy="2891932"/>
          </a:xfrm>
          <a:custGeom>
            <a:avLst/>
            <a:gdLst/>
            <a:ahLst/>
            <a:cxnLst/>
            <a:rect l="l" t="t" r="r" b="b"/>
            <a:pathLst>
              <a:path w="4803360" h="2891932">
                <a:moveTo>
                  <a:pt x="0" y="0"/>
                </a:moveTo>
                <a:lnTo>
                  <a:pt x="4803360" y="0"/>
                </a:lnTo>
                <a:lnTo>
                  <a:pt x="4803360" y="2891932"/>
                </a:lnTo>
                <a:lnTo>
                  <a:pt x="0" y="2891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98077" y="1960220"/>
            <a:ext cx="2870124" cy="2891932"/>
            <a:chOff x="0" y="0"/>
            <a:chExt cx="3826832" cy="38559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26764" cy="3855847"/>
            </a:xfrm>
            <a:custGeom>
              <a:avLst/>
              <a:gdLst/>
              <a:ahLst/>
              <a:cxnLst/>
              <a:rect l="l" t="t" r="r" b="b"/>
              <a:pathLst>
                <a:path w="3826764" h="3855847">
                  <a:moveTo>
                    <a:pt x="0" y="285877"/>
                  </a:moveTo>
                  <a:cubicBezTo>
                    <a:pt x="0" y="128016"/>
                    <a:pt x="128016" y="0"/>
                    <a:pt x="285877" y="0"/>
                  </a:cubicBezTo>
                  <a:lnTo>
                    <a:pt x="3540887" y="0"/>
                  </a:lnTo>
                  <a:cubicBezTo>
                    <a:pt x="3698748" y="0"/>
                    <a:pt x="3826764" y="128016"/>
                    <a:pt x="3826764" y="285877"/>
                  </a:cubicBezTo>
                  <a:lnTo>
                    <a:pt x="3826764" y="3569970"/>
                  </a:lnTo>
                  <a:cubicBezTo>
                    <a:pt x="3826764" y="3727831"/>
                    <a:pt x="3698748" y="3855847"/>
                    <a:pt x="3540887" y="3855847"/>
                  </a:cubicBezTo>
                  <a:lnTo>
                    <a:pt x="285877" y="3855847"/>
                  </a:lnTo>
                  <a:cubicBezTo>
                    <a:pt x="128016" y="3855847"/>
                    <a:pt x="0" y="3727958"/>
                    <a:pt x="0" y="35699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911083" y="1960220"/>
            <a:ext cx="2870124" cy="2891932"/>
            <a:chOff x="0" y="0"/>
            <a:chExt cx="3826832" cy="38559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26764" cy="3855847"/>
            </a:xfrm>
            <a:custGeom>
              <a:avLst/>
              <a:gdLst/>
              <a:ahLst/>
              <a:cxnLst/>
              <a:rect l="l" t="t" r="r" b="b"/>
              <a:pathLst>
                <a:path w="3826764" h="3855847">
                  <a:moveTo>
                    <a:pt x="0" y="285877"/>
                  </a:moveTo>
                  <a:cubicBezTo>
                    <a:pt x="0" y="128016"/>
                    <a:pt x="128016" y="0"/>
                    <a:pt x="285877" y="0"/>
                  </a:cubicBezTo>
                  <a:lnTo>
                    <a:pt x="3540887" y="0"/>
                  </a:lnTo>
                  <a:cubicBezTo>
                    <a:pt x="3698748" y="0"/>
                    <a:pt x="3826764" y="128016"/>
                    <a:pt x="3826764" y="285877"/>
                  </a:cubicBezTo>
                  <a:lnTo>
                    <a:pt x="3826764" y="3569970"/>
                  </a:lnTo>
                  <a:cubicBezTo>
                    <a:pt x="3826764" y="3727831"/>
                    <a:pt x="3698748" y="3855847"/>
                    <a:pt x="3540887" y="3855847"/>
                  </a:cubicBezTo>
                  <a:lnTo>
                    <a:pt x="285877" y="3855847"/>
                  </a:lnTo>
                  <a:cubicBezTo>
                    <a:pt x="128016" y="3855847"/>
                    <a:pt x="0" y="3727958"/>
                    <a:pt x="0" y="35699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20991" y="2345395"/>
            <a:ext cx="1941290" cy="2080728"/>
            <a:chOff x="0" y="0"/>
            <a:chExt cx="2588386" cy="2774304"/>
          </a:xfrm>
        </p:grpSpPr>
        <p:sp>
          <p:nvSpPr>
            <p:cNvPr id="12" name="Freeform 12" descr="Download Hero MotoCorp Logo in SVG Vector or PNG File Format - Logo.wine"/>
            <p:cNvSpPr/>
            <p:nvPr/>
          </p:nvSpPr>
          <p:spPr>
            <a:xfrm>
              <a:off x="0" y="0"/>
              <a:ext cx="2588387" cy="2774315"/>
            </a:xfrm>
            <a:custGeom>
              <a:avLst/>
              <a:gdLst/>
              <a:ahLst/>
              <a:cxnLst/>
              <a:rect l="l" t="t" r="r" b="b"/>
              <a:pathLst>
                <a:path w="2588387" h="2774315">
                  <a:moveTo>
                    <a:pt x="0" y="0"/>
                  </a:moveTo>
                  <a:lnTo>
                    <a:pt x="2588387" y="0"/>
                  </a:lnTo>
                  <a:lnTo>
                    <a:pt x="2588387" y="2774315"/>
                  </a:lnTo>
                  <a:lnTo>
                    <a:pt x="0" y="2774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0746" t="-15953" r="-56653" b="-13046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330260" y="2357793"/>
            <a:ext cx="3889218" cy="567830"/>
            <a:chOff x="0" y="0"/>
            <a:chExt cx="5185624" cy="757107"/>
          </a:xfrm>
        </p:grpSpPr>
        <p:sp>
          <p:nvSpPr>
            <p:cNvPr id="14" name="Freeform 14" descr="A red and black logo  AI-generated content may be incorrect."/>
            <p:cNvSpPr/>
            <p:nvPr/>
          </p:nvSpPr>
          <p:spPr>
            <a:xfrm>
              <a:off x="0" y="0"/>
              <a:ext cx="5185664" cy="757047"/>
            </a:xfrm>
            <a:custGeom>
              <a:avLst/>
              <a:gdLst/>
              <a:ahLst/>
              <a:cxnLst/>
              <a:rect l="l" t="t" r="r" b="b"/>
              <a:pathLst>
                <a:path w="5185664" h="757047">
                  <a:moveTo>
                    <a:pt x="0" y="0"/>
                  </a:moveTo>
                  <a:lnTo>
                    <a:pt x="5185664" y="0"/>
                  </a:lnTo>
                  <a:lnTo>
                    <a:pt x="5185664" y="757047"/>
                  </a:lnTo>
                  <a:lnTo>
                    <a:pt x="0" y="757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-7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7610132" y="3816713"/>
            <a:ext cx="3498227" cy="686002"/>
            <a:chOff x="0" y="0"/>
            <a:chExt cx="4664303" cy="914669"/>
          </a:xfrm>
        </p:grpSpPr>
        <p:sp>
          <p:nvSpPr>
            <p:cNvPr id="16" name="Freeform 16" descr="A blue and yellow logo  AI-generated content may be incorrect."/>
            <p:cNvSpPr/>
            <p:nvPr/>
          </p:nvSpPr>
          <p:spPr>
            <a:xfrm>
              <a:off x="0" y="0"/>
              <a:ext cx="4664329" cy="914654"/>
            </a:xfrm>
            <a:custGeom>
              <a:avLst/>
              <a:gdLst/>
              <a:ahLst/>
              <a:cxnLst/>
              <a:rect l="l" t="t" r="r" b="b"/>
              <a:pathLst>
                <a:path w="4664329" h="914654">
                  <a:moveTo>
                    <a:pt x="0" y="0"/>
                  </a:moveTo>
                  <a:lnTo>
                    <a:pt x="4664329" y="0"/>
                  </a:lnTo>
                  <a:lnTo>
                    <a:pt x="4664329" y="914654"/>
                  </a:lnTo>
                  <a:lnTo>
                    <a:pt x="0" y="914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" r="-4" b="-1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2681197" y="2014253"/>
            <a:ext cx="3016131" cy="1296408"/>
            <a:chOff x="0" y="0"/>
            <a:chExt cx="4021507" cy="1728544"/>
          </a:xfrm>
        </p:grpSpPr>
        <p:sp>
          <p:nvSpPr>
            <p:cNvPr id="18" name="Freeform 18" descr="A logo with blue and orange colors  AI-generated content may be incorrect."/>
            <p:cNvSpPr/>
            <p:nvPr/>
          </p:nvSpPr>
          <p:spPr>
            <a:xfrm>
              <a:off x="0" y="0"/>
              <a:ext cx="4021455" cy="1728597"/>
            </a:xfrm>
            <a:custGeom>
              <a:avLst/>
              <a:gdLst/>
              <a:ahLst/>
              <a:cxnLst/>
              <a:rect l="l" t="t" r="r" b="b"/>
              <a:pathLst>
                <a:path w="4021455" h="1728597">
                  <a:moveTo>
                    <a:pt x="0" y="0"/>
                  </a:moveTo>
                  <a:lnTo>
                    <a:pt x="4021455" y="0"/>
                  </a:lnTo>
                  <a:lnTo>
                    <a:pt x="4021455" y="1728597"/>
                  </a:lnTo>
                  <a:lnTo>
                    <a:pt x="0" y="1728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" b="3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4407982" y="2362947"/>
            <a:ext cx="1874602" cy="2042324"/>
            <a:chOff x="0" y="0"/>
            <a:chExt cx="2499469" cy="2723099"/>
          </a:xfrm>
        </p:grpSpPr>
        <p:sp>
          <p:nvSpPr>
            <p:cNvPr id="20" name="Freeform 20" descr="A logo with red and yellow triangles  AI-generated content may be incorrect."/>
            <p:cNvSpPr/>
            <p:nvPr/>
          </p:nvSpPr>
          <p:spPr>
            <a:xfrm>
              <a:off x="0" y="0"/>
              <a:ext cx="2499487" cy="2723134"/>
            </a:xfrm>
            <a:custGeom>
              <a:avLst/>
              <a:gdLst/>
              <a:ahLst/>
              <a:cxnLst/>
              <a:rect l="l" t="t" r="r" b="b"/>
              <a:pathLst>
                <a:path w="2499487" h="2723134">
                  <a:moveTo>
                    <a:pt x="0" y="0"/>
                  </a:moveTo>
                  <a:lnTo>
                    <a:pt x="2499487" y="0"/>
                  </a:lnTo>
                  <a:lnTo>
                    <a:pt x="2499487" y="2723134"/>
                  </a:lnTo>
                  <a:lnTo>
                    <a:pt x="0" y="2723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42" r="-141" b="1"/>
              </a:stretch>
            </a:blip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2545349" y="3870151"/>
            <a:ext cx="3495329" cy="686002"/>
            <a:chOff x="0" y="0"/>
            <a:chExt cx="4660438" cy="914669"/>
          </a:xfrm>
        </p:grpSpPr>
        <p:sp>
          <p:nvSpPr>
            <p:cNvPr id="22" name="Freeform 22" descr="A red text on a black background  AI-generated content may be incorrect."/>
            <p:cNvSpPr/>
            <p:nvPr/>
          </p:nvSpPr>
          <p:spPr>
            <a:xfrm>
              <a:off x="0" y="0"/>
              <a:ext cx="4660392" cy="914654"/>
            </a:xfrm>
            <a:custGeom>
              <a:avLst/>
              <a:gdLst/>
              <a:ahLst/>
              <a:cxnLst/>
              <a:rect l="l" t="t" r="r" b="b"/>
              <a:pathLst>
                <a:path w="4660392" h="914654">
                  <a:moveTo>
                    <a:pt x="0" y="0"/>
                  </a:moveTo>
                  <a:lnTo>
                    <a:pt x="4660392" y="0"/>
                  </a:lnTo>
                  <a:lnTo>
                    <a:pt x="4660392" y="914654"/>
                  </a:lnTo>
                  <a:lnTo>
                    <a:pt x="0" y="914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r="-1" b="-1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859808" y="5434850"/>
            <a:ext cx="15180870" cy="3733896"/>
            <a:chOff x="0" y="0"/>
            <a:chExt cx="20241160" cy="497852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241261" cy="4978527"/>
            </a:xfrm>
            <a:custGeom>
              <a:avLst/>
              <a:gdLst/>
              <a:ahLst/>
              <a:cxnLst/>
              <a:rect l="l" t="t" r="r" b="b"/>
              <a:pathLst>
                <a:path w="20241261" h="4978527">
                  <a:moveTo>
                    <a:pt x="0" y="225679"/>
                  </a:moveTo>
                  <a:cubicBezTo>
                    <a:pt x="0" y="100965"/>
                    <a:pt x="100965" y="0"/>
                    <a:pt x="225679" y="0"/>
                  </a:cubicBezTo>
                  <a:lnTo>
                    <a:pt x="20015581" y="0"/>
                  </a:lnTo>
                  <a:cubicBezTo>
                    <a:pt x="20140169" y="0"/>
                    <a:pt x="20241261" y="100965"/>
                    <a:pt x="20241261" y="225679"/>
                  </a:cubicBezTo>
                  <a:lnTo>
                    <a:pt x="20241261" y="4752848"/>
                  </a:lnTo>
                  <a:cubicBezTo>
                    <a:pt x="20241261" y="4877435"/>
                    <a:pt x="20140295" y="4978527"/>
                    <a:pt x="20015581" y="4978527"/>
                  </a:cubicBezTo>
                  <a:lnTo>
                    <a:pt x="225679" y="4978527"/>
                  </a:lnTo>
                  <a:cubicBezTo>
                    <a:pt x="100965" y="4978527"/>
                    <a:pt x="0" y="4877562"/>
                    <a:pt x="0" y="47528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4396631" y="6702716"/>
            <a:ext cx="3653672" cy="3005052"/>
            <a:chOff x="0" y="0"/>
            <a:chExt cx="4871562" cy="4006736"/>
          </a:xfrm>
        </p:grpSpPr>
        <p:sp>
          <p:nvSpPr>
            <p:cNvPr id="26" name="Freeform 26" descr="A colorful twisted object with a black background  AI-generated content may be incorrect."/>
            <p:cNvSpPr/>
            <p:nvPr/>
          </p:nvSpPr>
          <p:spPr>
            <a:xfrm flipH="1" flipV="1">
              <a:off x="0" y="0"/>
              <a:ext cx="4871593" cy="4006723"/>
            </a:xfrm>
            <a:custGeom>
              <a:avLst/>
              <a:gdLst/>
              <a:ahLst/>
              <a:cxnLst/>
              <a:rect l="l" t="t" r="r" b="b"/>
              <a:pathLst>
                <a:path w="4871593" h="4006723">
                  <a:moveTo>
                    <a:pt x="4871593" y="4006723"/>
                  </a:moveTo>
                  <a:lnTo>
                    <a:pt x="0" y="4006723"/>
                  </a:lnTo>
                  <a:lnTo>
                    <a:pt x="0" y="0"/>
                  </a:lnTo>
                  <a:lnTo>
                    <a:pt x="4871593" y="0"/>
                  </a:lnTo>
                  <a:lnTo>
                    <a:pt x="4871593" y="4006723"/>
                  </a:lnTo>
                  <a:close/>
                </a:path>
              </a:pathLst>
            </a:custGeom>
            <a:blipFill>
              <a:blip r:embed="rId11"/>
              <a:stretch>
                <a:fillRect r="-126"/>
              </a:stretch>
            </a:blip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268902" y="5710230"/>
            <a:ext cx="2661433" cy="3068594"/>
            <a:chOff x="0" y="0"/>
            <a:chExt cx="3548578" cy="409145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548634" cy="4091432"/>
            </a:xfrm>
            <a:custGeom>
              <a:avLst/>
              <a:gdLst/>
              <a:ahLst/>
              <a:cxnLst/>
              <a:rect l="l" t="t" r="r" b="b"/>
              <a:pathLst>
                <a:path w="3548634" h="4091432">
                  <a:moveTo>
                    <a:pt x="0" y="0"/>
                  </a:moveTo>
                  <a:lnTo>
                    <a:pt x="3548634" y="0"/>
                  </a:lnTo>
                  <a:lnTo>
                    <a:pt x="3548634" y="4091432"/>
                  </a:lnTo>
                  <a:lnTo>
                    <a:pt x="0" y="409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r="1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4002180" y="6184720"/>
            <a:ext cx="8651554" cy="2163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9"/>
              </a:lnSpc>
            </a:pPr>
            <a:r>
              <a:rPr lang="en-US" sz="6600">
                <a:solidFill>
                  <a:srgbClr val="404040"/>
                </a:solidFill>
                <a:latin typeface="Arimo"/>
                <a:ea typeface="Arimo"/>
                <a:cs typeface="Arimo"/>
                <a:sym typeface="Arimo"/>
              </a:rPr>
              <a:t>Thank you for</a:t>
            </a:r>
          </a:p>
          <a:p>
            <a:pPr algn="l">
              <a:lnSpc>
                <a:spcPts val="9179"/>
              </a:lnSpc>
            </a:pPr>
            <a:r>
              <a:rPr lang="en-US" sz="810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your attention!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40142" y="9415466"/>
            <a:ext cx="519237" cy="532829"/>
          </a:xfrm>
          <a:custGeom>
            <a:avLst/>
            <a:gdLst/>
            <a:ahLst/>
            <a:cxnLst/>
            <a:rect l="l" t="t" r="r" b="b"/>
            <a:pathLst>
              <a:path w="519237" h="532829">
                <a:moveTo>
                  <a:pt x="0" y="0"/>
                </a:moveTo>
                <a:lnTo>
                  <a:pt x="519238" y="0"/>
                </a:lnTo>
                <a:lnTo>
                  <a:pt x="519238" y="532828"/>
                </a:lnTo>
                <a:lnTo>
                  <a:pt x="0" y="532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49220" y="9636622"/>
            <a:ext cx="4629150" cy="203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Presentation title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9138" y="9636622"/>
            <a:ext cx="994599" cy="203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Page ‹#›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29092" y="9636622"/>
            <a:ext cx="1786887" cy="203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3 November 2025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" name="Freeform 7" descr="A bright yellow circle  Description automatically generated with medium confidence"/>
            <p:cNvSpPr/>
            <p:nvPr/>
          </p:nvSpPr>
          <p:spPr>
            <a:xfrm flipH="1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18766" y="530186"/>
            <a:ext cx="2755107" cy="272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Ernst &amp; Young LLP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18765" y="880305"/>
            <a:ext cx="4862512" cy="230832"/>
            <a:chOff x="0" y="0"/>
            <a:chExt cx="6483350" cy="3077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83350" cy="307776"/>
            </a:xfrm>
            <a:custGeom>
              <a:avLst/>
              <a:gdLst/>
              <a:ahLst/>
              <a:cxnLst/>
              <a:rect l="l" t="t" r="r" b="b"/>
              <a:pathLst>
                <a:path w="6483350" h="307776">
                  <a:moveTo>
                    <a:pt x="0" y="0"/>
                  </a:moveTo>
                  <a:lnTo>
                    <a:pt x="6483350" y="0"/>
                  </a:lnTo>
                  <a:lnTo>
                    <a:pt x="6483350" y="307776"/>
                  </a:lnTo>
                  <a:lnTo>
                    <a:pt x="0" y="3077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6483350" cy="3268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800"/>
                </a:lnSpc>
              </a:pPr>
              <a:r>
                <a:rPr lang="en-US" sz="1500" b="1">
                  <a:solidFill>
                    <a:srgbClr val="FFE6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EY  |  </a:t>
              </a:r>
              <a:r>
                <a:rPr lang="en-US" sz="1500">
                  <a:solidFill>
                    <a:srgbClr val="FFE600"/>
                  </a:solidFill>
                  <a:latin typeface="Arimo"/>
                  <a:ea typeface="Arimo"/>
                  <a:cs typeface="Arimo"/>
                  <a:sym typeface="Arimo"/>
                </a:rPr>
                <a:t>Building a better working world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18766" y="1330286"/>
            <a:ext cx="5140761" cy="484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3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EY is building a better working world by creating new value for clients, people, society and the planet, while building trust in capital markets.</a:t>
            </a:r>
          </a:p>
          <a:p>
            <a:pPr algn="l">
              <a:lnSpc>
                <a:spcPts val="1620"/>
              </a:lnSpc>
            </a:pPr>
            <a:r>
              <a:rPr lang="en-US" sz="13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Enabled by data, AI and advanced technology, EY teams help clients shape the future with confidence and develop answers for the most pressing issues of today and tomorrow. </a:t>
            </a:r>
          </a:p>
          <a:p>
            <a:pPr algn="l">
              <a:lnSpc>
                <a:spcPts val="1620"/>
              </a:lnSpc>
            </a:pPr>
            <a:r>
              <a:rPr lang="en-US" sz="13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EY teams work across a full spectrum of services in assurance, consulting, tax, strategy and transactions. Fueled by sector insights, a globally connected, multi-disciplinary network and diverse ecosystem partners, EY teams can provide services in more than 150 countries and territories.</a:t>
            </a:r>
          </a:p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FFE600"/>
                </a:solidFill>
                <a:latin typeface="Arimo"/>
                <a:ea typeface="Arimo"/>
                <a:cs typeface="Arimo"/>
                <a:sym typeface="Arimo"/>
              </a:rPr>
              <a:t>All in to shape the future with confidence. </a:t>
            </a:r>
          </a:p>
          <a:p>
            <a:pPr algn="l">
              <a:lnSpc>
                <a:spcPts val="1620"/>
              </a:lnSpc>
            </a:pPr>
            <a:r>
              <a:rPr lang="en-US" sz="13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EY refers to the global organization, and may refer to one or more, of the member firms of Ernst &amp; Young Global Limited, each of which is a separate legal entity. Ernst &amp; Young Global Limited, a UK company limited by guarantee, does not provide services to clients. Information about how EY collects and uses personal data and a description of the rights individuals have under data protection legislation are available via ey.com/privacy. EYG member firms do not practice law where prohibited by local laws. For more information about our organization, please visit ey.com.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8766" y="6347595"/>
            <a:ext cx="4780215" cy="2225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"/>
              </a:lnSpc>
            </a:pPr>
            <a:r>
              <a:rPr lang="en-US" sz="9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Ernst &amp; Young LLP is one of the Indian client serving member firms of EYGM Limited. For more information about our organization, please visit www.ey.com/en_in. </a:t>
            </a:r>
          </a:p>
          <a:p>
            <a:pPr algn="l">
              <a:lnSpc>
                <a:spcPts val="1080"/>
              </a:lnSpc>
            </a:pPr>
            <a:endParaRPr lang="en-US" sz="9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1080"/>
              </a:lnSpc>
            </a:pPr>
            <a:r>
              <a:rPr lang="en-US" sz="9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Ernst &amp; Young LLP is a Limited Liability Partnership, registered under the Limited Liability Partnership Act, 2008 in India, having its registered office at Ground Floor, Plot No. 67, Institutional Area, Sector - 44, Gurugram - 122 003, Haryana, India.</a:t>
            </a:r>
          </a:p>
          <a:p>
            <a:pPr algn="l">
              <a:lnSpc>
                <a:spcPts val="1080"/>
              </a:lnSpc>
            </a:pPr>
            <a:endParaRPr lang="en-US" sz="9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1080"/>
              </a:lnSpc>
            </a:pPr>
            <a:r>
              <a:rPr lang="en-US" sz="9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© 2025 Ernst &amp; Young LLP. Published in India. </a:t>
            </a:r>
          </a:p>
          <a:p>
            <a:pPr algn="l">
              <a:lnSpc>
                <a:spcPts val="1080"/>
              </a:lnSpc>
            </a:pPr>
            <a:r>
              <a:rPr lang="en-US" sz="9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All Rights Reserved.</a:t>
            </a:r>
          </a:p>
          <a:p>
            <a:pPr algn="l">
              <a:lnSpc>
                <a:spcPts val="1080"/>
              </a:lnSpc>
            </a:pPr>
            <a:endParaRPr lang="en-US" sz="9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1080"/>
              </a:lnSpc>
            </a:pPr>
            <a:r>
              <a:rPr lang="en-US" sz="9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This publication contains information in summary form and is therefore intended for general guidance only. It is not intended to be a substitute for detailed research or the exercise of professional judgment. Neither EYGM Limited nor any other member of the global Ernst &amp; Young organization can accept any responsibility for loss occasioned to any person acting or refraining from action as a result of any material in this publication. On any specific matter, reference should be made to the appropriate advisor.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28083" y="8758143"/>
            <a:ext cx="4855870" cy="734400"/>
            <a:chOff x="0" y="0"/>
            <a:chExt cx="6474494" cy="979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474460" cy="979170"/>
            </a:xfrm>
            <a:custGeom>
              <a:avLst/>
              <a:gdLst/>
              <a:ahLst/>
              <a:cxnLst/>
              <a:rect l="l" t="t" r="r" b="b"/>
              <a:pathLst>
                <a:path w="6474460" h="979170">
                  <a:moveTo>
                    <a:pt x="0" y="0"/>
                  </a:moveTo>
                  <a:lnTo>
                    <a:pt x="6474460" y="0"/>
                  </a:lnTo>
                  <a:lnTo>
                    <a:pt x="6474460" y="979170"/>
                  </a:lnTo>
                  <a:lnTo>
                    <a:pt x="0" y="979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42" b="-145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28083" y="8756499"/>
            <a:ext cx="4866742" cy="736044"/>
            <a:chOff x="0" y="0"/>
            <a:chExt cx="6488990" cy="9813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488938" cy="981329"/>
            </a:xfrm>
            <a:custGeom>
              <a:avLst/>
              <a:gdLst/>
              <a:ahLst/>
              <a:cxnLst/>
              <a:rect l="l" t="t" r="r" b="b"/>
              <a:pathLst>
                <a:path w="6488938" h="981329">
                  <a:moveTo>
                    <a:pt x="0" y="0"/>
                  </a:moveTo>
                  <a:lnTo>
                    <a:pt x="6488938" y="0"/>
                  </a:lnTo>
                  <a:lnTo>
                    <a:pt x="6488938" y="981329"/>
                  </a:lnTo>
                  <a:lnTo>
                    <a:pt x="0" y="98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0" r="-50" b="-6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985</Words>
  <Application>Microsoft Office PowerPoint</Application>
  <PresentationFormat>Custom</PresentationFormat>
  <Paragraphs>105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Inter Bold</vt:lpstr>
      <vt:lpstr>Calibri</vt:lpstr>
      <vt:lpstr>Arimo Bold</vt:lpstr>
      <vt:lpstr>Arial</vt:lpstr>
      <vt:lpstr>Inter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 Techathon 6.0 Executive Summary.pptx</dc:title>
  <dc:creator>Nichal Haas</dc:creator>
  <cp:lastModifiedBy>KAKUMANU NICHAL HAAS</cp:lastModifiedBy>
  <cp:revision>2</cp:revision>
  <dcterms:created xsi:type="dcterms:W3CDTF">2006-08-16T00:00:00Z</dcterms:created>
  <dcterms:modified xsi:type="dcterms:W3CDTF">2025-11-04T17:10:29Z</dcterms:modified>
  <dc:identifier>DAG3v4aRvzU</dc:identifier>
</cp:coreProperties>
</file>